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87" r:id="rId3"/>
    <p:sldId id="257" r:id="rId4"/>
    <p:sldId id="288" r:id="rId5"/>
    <p:sldId id="282" r:id="rId6"/>
    <p:sldId id="283" r:id="rId7"/>
    <p:sldId id="284" r:id="rId8"/>
    <p:sldId id="285" r:id="rId9"/>
    <p:sldId id="286" r:id="rId10"/>
    <p:sldId id="279" r:id="rId11"/>
    <p:sldId id="289" r:id="rId12"/>
    <p:sldId id="290" r:id="rId13"/>
    <p:sldId id="291" r:id="rId14"/>
    <p:sldId id="292" r:id="rId15"/>
    <p:sldId id="293" r:id="rId16"/>
    <p:sldId id="294" r:id="rId17"/>
    <p:sldId id="311" r:id="rId18"/>
    <p:sldId id="312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3" r:id="rId36"/>
    <p:sldId id="314" r:id="rId37"/>
    <p:sldId id="315" r:id="rId38"/>
    <p:sldId id="316" r:id="rId39"/>
    <p:sldId id="318" r:id="rId40"/>
    <p:sldId id="319" r:id="rId41"/>
    <p:sldId id="320" r:id="rId42"/>
    <p:sldId id="321" r:id="rId43"/>
    <p:sldId id="322" r:id="rId44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8C5C4CA-77DE-43DB-B110-A2DC7305EAC6}">
          <p14:sldIdLst>
            <p14:sldId id="256"/>
            <p14:sldId id="287"/>
            <p14:sldId id="257"/>
            <p14:sldId id="288"/>
            <p14:sldId id="282"/>
            <p14:sldId id="283"/>
            <p14:sldId id="284"/>
            <p14:sldId id="285"/>
            <p14:sldId id="286"/>
            <p14:sldId id="279"/>
            <p14:sldId id="289"/>
            <p14:sldId id="290"/>
            <p14:sldId id="291"/>
            <p14:sldId id="292"/>
            <p14:sldId id="293"/>
            <p14:sldId id="294"/>
            <p14:sldId id="311"/>
            <p14:sldId id="312"/>
            <p14:sldId id="295"/>
            <p14:sldId id="296"/>
            <p14:sldId id="297"/>
            <p14:sldId id="298"/>
          </p14:sldIdLst>
        </p14:section>
        <p14:section name="Раздел без заголовка" id="{76806341-5889-4D8B-8596-6CDA0F71E2DA}">
          <p14:sldIdLst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3"/>
            <p14:sldId id="314"/>
            <p14:sldId id="315"/>
            <p14:sldId id="316"/>
            <p14:sldId id="318"/>
            <p14:sldId id="319"/>
            <p14:sldId id="320"/>
            <p14:sldId id="321"/>
            <p14:sldId id="32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9D9D"/>
    <a:srgbClr val="B3D3EA"/>
    <a:srgbClr val="165A8B"/>
    <a:srgbClr val="105A5B"/>
    <a:srgbClr val="1376BA"/>
    <a:srgbClr val="1C86C0"/>
    <a:srgbClr val="000000"/>
    <a:srgbClr val="FFFF00"/>
    <a:srgbClr val="78A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26" autoAdjust="0"/>
    <p:restoredTop sz="95596" autoAdjust="0"/>
  </p:normalViewPr>
  <p:slideViewPr>
    <p:cSldViewPr>
      <p:cViewPr varScale="1">
        <p:scale>
          <a:sx n="60" d="100"/>
          <a:sy n="60" d="100"/>
        </p:scale>
        <p:origin x="-40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aseline="0" smtClean="0"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 smtClean="0"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noProof="0" smtClean="0"/>
              <a:t>Click to edit Master text styles</a:t>
            </a:r>
          </a:p>
          <a:p>
            <a:pPr lvl="1"/>
            <a:r>
              <a:rPr lang="en-US" altLang="ru-RU" noProof="0" smtClean="0"/>
              <a:t>Second level</a:t>
            </a:r>
          </a:p>
          <a:p>
            <a:pPr lvl="2"/>
            <a:r>
              <a:rPr lang="en-US" altLang="ru-RU" noProof="0" smtClean="0"/>
              <a:t>Third level</a:t>
            </a:r>
          </a:p>
          <a:p>
            <a:pPr lvl="3"/>
            <a:r>
              <a:rPr lang="en-US" altLang="ru-RU" noProof="0" smtClean="0"/>
              <a:t>Fourth level</a:t>
            </a:r>
          </a:p>
          <a:p>
            <a:pPr lvl="4"/>
            <a:r>
              <a:rPr lang="en-US" altLang="ru-RU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aseline="0" smtClean="0"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 smtClean="0"/>
            </a:lvl1pPr>
          </a:lstStyle>
          <a:p>
            <a:pPr>
              <a:defRPr/>
            </a:pPr>
            <a:fld id="{10927EA5-01F1-464F-AAE5-DD1FF991562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06611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0F9194-19BD-4C65-A55A-B4ED5B80120E}" type="slidenum">
              <a:rPr lang="en-US" altLang="ru-RU" sz="1200" baseline="0"/>
              <a:pPr eaLnBrk="1" hangingPunct="1"/>
              <a:t>1</a:t>
            </a:fld>
            <a:endParaRPr lang="en-US" altLang="ru-RU" sz="1200" baseline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1E05F7D-72F3-434D-8B3C-61669352B09E}" type="slidenum">
              <a:rPr lang="en-US" altLang="ru-RU" sz="1200" baseline="0"/>
              <a:pPr eaLnBrk="1" hangingPunct="1"/>
              <a:t>10</a:t>
            </a:fld>
            <a:endParaRPr lang="en-US" altLang="ru-RU" sz="1200" baseline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11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12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13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14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15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16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17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18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19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0F9194-19BD-4C65-A55A-B4ED5B80120E}" type="slidenum">
              <a:rPr lang="en-US" altLang="ru-RU" sz="1200" baseline="0"/>
              <a:pPr eaLnBrk="1" hangingPunct="1"/>
              <a:t>2</a:t>
            </a:fld>
            <a:endParaRPr lang="en-US" altLang="ru-RU" sz="1200" baseline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20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21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22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23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24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25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26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27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28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29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3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30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31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32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33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34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35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36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37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38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39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4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40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41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42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1E05F7D-72F3-434D-8B3C-61669352B09E}" type="slidenum">
              <a:rPr lang="en-US" altLang="ru-RU" sz="1200" baseline="0">
                <a:solidFill>
                  <a:prstClr val="black"/>
                </a:solidFill>
              </a:rPr>
              <a:pPr eaLnBrk="1" hangingPunct="1"/>
              <a:t>43</a:t>
            </a:fld>
            <a:endParaRPr lang="en-US" altLang="ru-RU" sz="1200" baseline="0">
              <a:solidFill>
                <a:prstClr val="black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5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6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7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8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B93382-A3C3-4269-AFE8-1FAADAE69D87}" type="slidenum">
              <a:rPr lang="en-US" altLang="ru-RU" sz="1200" baseline="0"/>
              <a:pPr eaLnBrk="1" hangingPunct="1"/>
              <a:t>9</a:t>
            </a:fld>
            <a:endParaRPr lang="en-US" altLang="ru-RU" sz="1200" baseline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7772400" cy="704850"/>
          </a:xfrm>
          <a:effectLst>
            <a:outerShdw algn="ctr" rotWithShape="0">
              <a:schemeClr val="bg2"/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143000"/>
            <a:ext cx="7772400" cy="685800"/>
          </a:xfrm>
          <a:effectLst>
            <a:outerShdw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8070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112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047875"/>
            <a:ext cx="1828800" cy="4495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2047875"/>
            <a:ext cx="5334000" cy="4495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088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228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77056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2809875"/>
            <a:ext cx="35814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00600" y="2809875"/>
            <a:ext cx="35814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908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269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342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643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19177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35050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2047875"/>
            <a:ext cx="73152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809875"/>
            <a:ext cx="73152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5616" y="476672"/>
            <a:ext cx="7239000" cy="2057400"/>
          </a:xfrm>
        </p:spPr>
        <p:txBody>
          <a:bodyPr/>
          <a:lstStyle/>
          <a:p>
            <a:pPr algn="ctr" eaLnBrk="1" hangingPunct="1"/>
            <a:r>
              <a:rPr lang="ru-RU" altLang="ru-RU" sz="72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Учебная лаборатория №1</a:t>
            </a:r>
            <a:endParaRPr lang="en-US" altLang="ru-RU" sz="7200" b="1" dirty="0" smtClean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621034"/>
            <a:ext cx="9118600" cy="1219200"/>
          </a:xfrm>
        </p:spPr>
        <p:txBody>
          <a:bodyPr/>
          <a:lstStyle/>
          <a:p>
            <a:pPr algn="ctr" eaLnBrk="1" hangingPunct="1"/>
            <a:r>
              <a:rPr lang="ru-RU" altLang="ru-RU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ФГБОУ ВО «Воронежская государственная академия спорта</a:t>
            </a:r>
            <a:endParaRPr lang="en-US" altLang="ru-RU" sz="4000" b="1" dirty="0" smtClean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1340768"/>
            <a:ext cx="7151712" cy="3823320"/>
          </a:xfrm>
        </p:spPr>
        <p:txBody>
          <a:bodyPr/>
          <a:lstStyle/>
          <a:p>
            <a:pPr eaLnBrk="1" hangingPunct="1"/>
            <a:r>
              <a:rPr lang="ru-RU" altLang="ru-RU" sz="36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МАТЕРИАЛЬНО-</a:t>
            </a:r>
            <a:br>
              <a:rPr lang="ru-RU" altLang="ru-RU" sz="36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altLang="ru-RU" sz="36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ТЕХНИЧЕСКОЕ ОСНАЩЕНИЕ </a:t>
            </a:r>
            <a:br>
              <a:rPr lang="ru-RU" altLang="ru-RU" sz="36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altLang="ru-RU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altLang="ru-RU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altLang="ru-RU" sz="36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УЧЕБНОЙ ЛАБОРАТОРИИ №1</a:t>
            </a:r>
            <a:br>
              <a:rPr lang="ru-RU" altLang="ru-RU" sz="36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altLang="ru-RU" sz="36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altLang="ru-RU" sz="36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altLang="ru-RU" sz="72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ВГАС</a:t>
            </a:r>
            <a:endParaRPr lang="en-US" altLang="ru-RU" sz="7200" b="1" dirty="0" smtClean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780928"/>
            <a:ext cx="8712968" cy="4077072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2800" dirty="0"/>
              <a:t>Применение в спортивной медицине: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2800" dirty="0" smtClean="0"/>
              <a:t>- определять </a:t>
            </a:r>
            <a:r>
              <a:rPr lang="ru-RU" sz="2800" dirty="0"/>
              <a:t>перенапряжение систем организма у спортсменов в условиях тренировок, соревнований; 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2800" dirty="0" smtClean="0"/>
              <a:t>- оценивать </a:t>
            </a:r>
            <a:r>
              <a:rPr lang="ru-RU" sz="2800" dirty="0"/>
              <a:t>полноту восстановления организма спортсмена после тренировочных нагрузок различной интенсивности и степень остаточных изменений; 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2800" dirty="0" smtClean="0"/>
              <a:t>- проводить </a:t>
            </a:r>
            <a:r>
              <a:rPr lang="ru-RU" sz="2800" dirty="0"/>
              <a:t>текущее наблюдение за состоянием здоровья спортсмена на предмет раннего выявления заболеваний;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1728191"/>
          </a:xfrm>
        </p:spPr>
        <p:txBody>
          <a:bodyPr/>
          <a:lstStyle/>
          <a:p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Система оценки </a:t>
            </a: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функционального 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состояния организма «</a:t>
            </a:r>
            <a:r>
              <a:rPr lang="ru-RU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Адаптолог-Эксперт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22034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1728191"/>
          </a:xfrm>
        </p:spPr>
        <p:txBody>
          <a:bodyPr/>
          <a:lstStyle/>
          <a:p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Система оценки </a:t>
            </a: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функционального 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состояния организма «</a:t>
            </a:r>
            <a:r>
              <a:rPr lang="ru-RU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Адаптолог-Эксперт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»</a:t>
            </a:r>
          </a:p>
        </p:txBody>
      </p:sp>
      <p:pic>
        <p:nvPicPr>
          <p:cNvPr id="4" name="Picture 2" descr="a5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" y="3537101"/>
            <a:ext cx="4572000" cy="331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2708920"/>
            <a:ext cx="4662378" cy="323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09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780928"/>
            <a:ext cx="8712968" cy="3960440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2800" dirty="0"/>
              <a:t>Система </a:t>
            </a:r>
            <a:r>
              <a:rPr lang="ru-RU" sz="2800" dirty="0" err="1"/>
              <a:t>Activio</a:t>
            </a:r>
            <a:r>
              <a:rPr lang="ru-RU" sz="2800" dirty="0"/>
              <a:t> </a:t>
            </a:r>
            <a:r>
              <a:rPr lang="ru-RU" sz="2800" dirty="0" err="1"/>
              <a:t>Sport</a:t>
            </a:r>
            <a:r>
              <a:rPr lang="ru-RU" sz="2800" dirty="0"/>
              <a:t> позволяет </a:t>
            </a:r>
            <a:r>
              <a:rPr lang="ru-RU" sz="2800" dirty="0" smtClean="0"/>
              <a:t>получать и анализировать </a:t>
            </a:r>
            <a:r>
              <a:rPr lang="ru-RU" sz="2800" dirty="0"/>
              <a:t>данные по ЧСС </a:t>
            </a:r>
            <a:r>
              <a:rPr lang="ru-RU" sz="2800" dirty="0" smtClean="0"/>
              <a:t>спортсменов в режиме реального времени, что дает возможность тренеру </a:t>
            </a:r>
            <a:r>
              <a:rPr lang="ru-RU" sz="2800" dirty="0"/>
              <a:t>мгновенно корректировать </a:t>
            </a:r>
            <a:r>
              <a:rPr lang="ru-RU" sz="2800" dirty="0" smtClean="0"/>
              <a:t>нагрузку и </a:t>
            </a:r>
            <a:r>
              <a:rPr lang="ru-RU" sz="2800" dirty="0"/>
              <a:t>тренировочные сессии исходя из </a:t>
            </a:r>
            <a:r>
              <a:rPr lang="ru-RU" sz="2800" dirty="0" smtClean="0"/>
              <a:t>индивидуальных особенностей спортсменов.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2800" dirty="0" smtClean="0"/>
              <a:t>Так же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Sport </a:t>
            </a:r>
            <a:r>
              <a:rPr lang="ru-RU" sz="2800" dirty="0" smtClean="0"/>
              <a:t>дает возможность спортсменам получить </a:t>
            </a:r>
            <a:r>
              <a:rPr lang="ru-RU" sz="2800" dirty="0"/>
              <a:t>информацию о себе как во время, так и </a:t>
            </a:r>
            <a:r>
              <a:rPr lang="ru-RU" sz="2800" dirty="0" smtClean="0"/>
              <a:t>после тренировки</a:t>
            </a:r>
            <a:r>
              <a:rPr lang="ru-RU" sz="2800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1728191"/>
          </a:xfrm>
        </p:spPr>
        <p:txBody>
          <a:bodyPr/>
          <a:lstStyle/>
          <a:p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Система 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измерения </a:t>
            </a: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частоты 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сердечных </a:t>
            </a: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сокращений</a:t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«</a:t>
            </a:r>
            <a:r>
              <a:rPr lang="ru-RU" sz="4000" b="1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Activio</a:t>
            </a:r>
            <a:r>
              <a:rPr lang="ru-RU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Sport</a:t>
            </a:r>
            <a:r>
              <a:rPr lang="ru-RU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4000" b="1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System</a:t>
            </a: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»</a:t>
            </a:r>
            <a:endParaRPr lang="ru-RU" sz="400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8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1728191"/>
          </a:xfrm>
        </p:spPr>
        <p:txBody>
          <a:bodyPr/>
          <a:lstStyle/>
          <a:p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Система 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измерения </a:t>
            </a: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частоты 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сердечных </a:t>
            </a: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сокращений</a:t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«</a:t>
            </a:r>
            <a:r>
              <a:rPr lang="ru-RU" sz="4000" b="1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Activio</a:t>
            </a:r>
            <a:r>
              <a:rPr lang="ru-RU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Sport</a:t>
            </a:r>
            <a:r>
              <a:rPr lang="ru-RU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4000" b="1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System</a:t>
            </a: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»</a:t>
            </a:r>
            <a:endParaRPr lang="ru-RU" sz="400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780928"/>
            <a:ext cx="4344193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25088"/>
            <a:ext cx="4279106" cy="316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01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708920"/>
            <a:ext cx="8712968" cy="3960440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2800" dirty="0"/>
              <a:t>Анализатор </a:t>
            </a:r>
            <a:r>
              <a:rPr lang="ru-RU" sz="2800" dirty="0" smtClean="0"/>
              <a:t>оценивает </a:t>
            </a:r>
            <a:r>
              <a:rPr lang="ru-RU" sz="2800" dirty="0"/>
              <a:t>состав тела путем измерения биоэлектрического сопротивления тела. 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en-US" sz="2800" dirty="0" err="1" smtClean="0"/>
              <a:t>Tanita</a:t>
            </a:r>
            <a:r>
              <a:rPr lang="en-US" sz="2800" dirty="0" smtClean="0"/>
              <a:t> </a:t>
            </a:r>
            <a:r>
              <a:rPr lang="en-US" sz="2800" dirty="0"/>
              <a:t>BC - 418 </a:t>
            </a:r>
            <a:r>
              <a:rPr lang="en-US" sz="2800" dirty="0" smtClean="0"/>
              <a:t>MA</a:t>
            </a:r>
            <a:r>
              <a:rPr lang="ru-RU" sz="2800" dirty="0" smtClean="0"/>
              <a:t> рассчитывает : вес, индекс </a:t>
            </a:r>
            <a:r>
              <a:rPr lang="ru-RU" sz="2800" dirty="0"/>
              <a:t>массы тела, </a:t>
            </a:r>
            <a:r>
              <a:rPr lang="ru-RU" sz="2800" dirty="0" smtClean="0"/>
              <a:t>базальный уровень </a:t>
            </a:r>
            <a:r>
              <a:rPr lang="ru-RU" sz="2800" dirty="0"/>
              <a:t>метаболизма, </a:t>
            </a:r>
            <a:r>
              <a:rPr lang="ru-RU" sz="2800" dirty="0" smtClean="0"/>
              <a:t>процентное содержание </a:t>
            </a:r>
            <a:r>
              <a:rPr lang="ru-RU" sz="2800" dirty="0"/>
              <a:t>и </a:t>
            </a:r>
            <a:r>
              <a:rPr lang="ru-RU" sz="2800" dirty="0" smtClean="0"/>
              <a:t>массу жировой ткани </a:t>
            </a:r>
            <a:r>
              <a:rPr lang="ru-RU" sz="2800" dirty="0"/>
              <a:t>в теле, </a:t>
            </a:r>
            <a:r>
              <a:rPr lang="ru-RU" sz="2800" dirty="0" err="1" smtClean="0"/>
              <a:t>безжировую</a:t>
            </a:r>
            <a:r>
              <a:rPr lang="ru-RU" sz="2800" dirty="0" smtClean="0"/>
              <a:t> массу, содержание </a:t>
            </a:r>
            <a:r>
              <a:rPr lang="ru-RU" sz="2800" dirty="0"/>
              <a:t>воды в теле, </a:t>
            </a:r>
            <a:r>
              <a:rPr lang="ru-RU" sz="2800" dirty="0" smtClean="0"/>
              <a:t>и мышечной массы. Параметры рассчитываются как общие так и для сегментарного состава тела (правой и левой руки</a:t>
            </a:r>
            <a:r>
              <a:rPr lang="ru-RU" sz="2800" dirty="0"/>
              <a:t>, </a:t>
            </a:r>
            <a:r>
              <a:rPr lang="ru-RU" sz="2800" dirty="0" smtClean="0"/>
              <a:t>правой и левой ноги, а так же туловища).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1728191"/>
          </a:xfrm>
        </p:spPr>
        <p:txBody>
          <a:bodyPr/>
          <a:lstStyle/>
          <a:p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Анализатор </a:t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состава тела</a:t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«</a:t>
            </a:r>
            <a:r>
              <a:rPr lang="en-US" sz="4000" b="1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Tanita</a:t>
            </a:r>
            <a:r>
              <a:rPr lang="en-US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BC - 418 MA</a:t>
            </a: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»</a:t>
            </a:r>
            <a:endParaRPr lang="ru-RU" sz="400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52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1728191"/>
          </a:xfrm>
        </p:spPr>
        <p:txBody>
          <a:bodyPr/>
          <a:lstStyle/>
          <a:p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Анализатор </a:t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состава тела</a:t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«</a:t>
            </a:r>
            <a:r>
              <a:rPr lang="en-US" sz="4000" b="1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Tanita</a:t>
            </a:r>
            <a:r>
              <a:rPr lang="en-US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BC - 418 MA</a:t>
            </a: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»</a:t>
            </a:r>
            <a:endParaRPr lang="ru-RU" sz="400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197564"/>
            <a:ext cx="2450069" cy="453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87526" y="1376573"/>
            <a:ext cx="2305050" cy="626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96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890989"/>
            <a:ext cx="8856984" cy="3706363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2800" dirty="0"/>
              <a:t>электрокардиограф - для измерения и регистрации биоэлектрических потенциалов сердца </a:t>
            </a:r>
            <a:r>
              <a:rPr lang="ru-RU" sz="2800" dirty="0" err="1" smtClean="0"/>
              <a:t>электрокардио</a:t>
            </a:r>
            <a:r>
              <a:rPr lang="ru-RU" sz="2800" dirty="0" smtClean="0"/>
              <a:t>-графии (ЭКГ</a:t>
            </a:r>
            <a:r>
              <a:rPr lang="ru-RU" sz="2800" dirty="0"/>
              <a:t>) по </a:t>
            </a:r>
            <a:r>
              <a:rPr lang="ru-RU" sz="2800" dirty="0" smtClean="0"/>
              <a:t>12 стандартным </a:t>
            </a:r>
            <a:r>
              <a:rPr lang="ru-RU" sz="2800" dirty="0"/>
              <a:t>отведениям. Для исследований спортсменов применяется нагрузочный тест PWC170, с возможностью записи  </a:t>
            </a:r>
            <a:r>
              <a:rPr lang="ru-RU" sz="2800" dirty="0" smtClean="0"/>
              <a:t>ЭКГ: </a:t>
            </a:r>
            <a:r>
              <a:rPr lang="ru-RU" sz="2800" dirty="0"/>
              <a:t>в </a:t>
            </a:r>
            <a:r>
              <a:rPr lang="ru-RU" sz="2800" dirty="0" smtClean="0"/>
              <a:t>покое, с </a:t>
            </a:r>
            <a:r>
              <a:rPr lang="ru-RU" sz="2800" dirty="0"/>
              <a:t>различной мощностью нагрузок на </a:t>
            </a:r>
            <a:r>
              <a:rPr lang="ru-RU" sz="2800" dirty="0" smtClean="0"/>
              <a:t>велоэргометре и в </a:t>
            </a:r>
            <a:r>
              <a:rPr lang="ru-RU" sz="2800" dirty="0"/>
              <a:t>восстановительном процессе. </a:t>
            </a:r>
            <a:r>
              <a:rPr lang="ru-RU" sz="2800" dirty="0" smtClean="0"/>
              <a:t>Программа включает типовые протоколы тестирования.</a:t>
            </a: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1728191"/>
          </a:xfrm>
        </p:spPr>
        <p:txBody>
          <a:bodyPr/>
          <a:lstStyle/>
          <a:p>
            <a:r>
              <a:rPr lang="ru-RU" sz="4000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Велоэргометрический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</a:t>
            </a:r>
            <a:b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программно-аппаратный комплекс </a:t>
            </a:r>
            <a:b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Поли-Спектр-Анализ </a:t>
            </a:r>
            <a:r>
              <a:rPr lang="ru-RU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- 8</a:t>
            </a:r>
            <a:endParaRPr lang="ru-RU" sz="4000" b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95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1728191"/>
          </a:xfrm>
        </p:spPr>
        <p:txBody>
          <a:bodyPr/>
          <a:lstStyle/>
          <a:p>
            <a:r>
              <a:rPr lang="ru-RU" sz="4000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Велоэргометрический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</a:t>
            </a:r>
            <a:b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программно-аппаратный комплекс </a:t>
            </a:r>
            <a:b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Поли-Спектр-Анализ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- 8</a:t>
            </a:r>
            <a:endParaRPr lang="ru-RU" sz="4000" b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691" y="2996952"/>
            <a:ext cx="423164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4337686" cy="3803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46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708920"/>
            <a:ext cx="8712968" cy="3960440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2800" dirty="0" smtClean="0"/>
              <a:t>ЛАКК-02 осуществляет не инвазивный контроль </a:t>
            </a:r>
            <a:r>
              <a:rPr lang="ru-RU" sz="2800" dirty="0"/>
              <a:t>за состоянием </a:t>
            </a:r>
            <a:r>
              <a:rPr lang="ru-RU" sz="2800" dirty="0" err="1"/>
              <a:t>микроциркуляторно</a:t>
            </a:r>
            <a:r>
              <a:rPr lang="ru-RU" sz="2800" dirty="0"/>
              <a:t>-тканевых </a:t>
            </a:r>
            <a:r>
              <a:rPr lang="ru-RU" sz="2800" dirty="0" smtClean="0"/>
              <a:t>систем (МТС) для диагностики </a:t>
            </a:r>
            <a:r>
              <a:rPr lang="ru-RU" sz="2800" dirty="0"/>
              <a:t>расстройств микроциркуляции в тканях </a:t>
            </a:r>
            <a:r>
              <a:rPr lang="ru-RU" sz="2800" dirty="0" smtClean="0"/>
              <a:t>и органах спортсменов</a:t>
            </a:r>
            <a:r>
              <a:rPr lang="ru-RU" sz="2800" dirty="0"/>
              <a:t>. Метод </a:t>
            </a:r>
            <a:r>
              <a:rPr lang="ru-RU" sz="2800" dirty="0" smtClean="0"/>
              <a:t>лазерной допплеровской </a:t>
            </a:r>
            <a:r>
              <a:rPr lang="ru-RU" sz="2800" dirty="0" err="1" smtClean="0"/>
              <a:t>флоуметрии</a:t>
            </a:r>
            <a:r>
              <a:rPr lang="ru-RU" sz="2800" dirty="0" smtClean="0"/>
              <a:t> (ЛДФ) </a:t>
            </a:r>
            <a:r>
              <a:rPr lang="ru-RU" sz="2800" dirty="0"/>
              <a:t>позволяет оценивать компоненты тонуса микрососудов на основе величин амплитуд колебаний </a:t>
            </a:r>
            <a:r>
              <a:rPr lang="ru-RU" sz="2800" dirty="0" err="1"/>
              <a:t>микрокровотока</a:t>
            </a:r>
            <a:r>
              <a:rPr lang="ru-RU" sz="2800" dirty="0"/>
              <a:t>, которые обусловлены интенсивностью сокращений мышечной стенки </a:t>
            </a:r>
            <a:r>
              <a:rPr lang="ru-RU" sz="2800" dirty="0" smtClean="0"/>
              <a:t>сосуда и </a:t>
            </a:r>
            <a:r>
              <a:rPr lang="ru-RU" sz="2800" dirty="0"/>
              <a:t>диаметром просвета сосудов.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1728191"/>
          </a:xfrm>
        </p:spPr>
        <p:txBody>
          <a:bodyPr/>
          <a:lstStyle/>
          <a:p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Лазерный </a:t>
            </a: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анализатор 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капиллярного кровотока    </a:t>
            </a:r>
            <a:r>
              <a:rPr lang="ru-RU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ЛАКК-02</a:t>
            </a:r>
          </a:p>
        </p:txBody>
      </p:sp>
    </p:spTree>
    <p:extLst>
      <p:ext uri="{BB962C8B-B14F-4D97-AF65-F5344CB8AC3E}">
        <p14:creationId xmlns:p14="http://schemas.microsoft.com/office/powerpoint/2010/main" val="24534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24" y="7106"/>
            <a:ext cx="9154024" cy="6850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31840" y="155490"/>
            <a:ext cx="5580112" cy="189795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228600">
              <a:schemeClr val="bg1">
                <a:lumMod val="50000"/>
                <a:alpha val="40000"/>
              </a:schemeClr>
            </a:glow>
          </a:effectLst>
          <a:scene3d>
            <a:camera prst="perspectiveHeroicExtremeLeftFacing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  <a:sp3d extrusionH="57150">
              <a:bevelT w="38100" h="38100" prst="angle"/>
            </a:sp3d>
          </a:bodyPr>
          <a:lstStyle/>
          <a:p>
            <a:pPr algn="r"/>
            <a:r>
              <a:rPr lang="ru-RU" sz="4400" b="1" cap="none" spc="0" dirty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ФГБОУ ВО </a:t>
            </a:r>
            <a:endParaRPr lang="ru-RU" sz="4400" b="1" cap="none" spc="0" dirty="0" smtClean="0">
              <a:ln w="1270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r"/>
            <a:r>
              <a:rPr lang="ru-RU" sz="4400" b="1" cap="none" spc="0" dirty="0" smtClean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«</a:t>
            </a:r>
            <a:r>
              <a:rPr lang="ru-RU" sz="4400" b="1" cap="none" spc="0" dirty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Воронежская государственная академия спорта</a:t>
            </a:r>
            <a:r>
              <a:rPr lang="ru-RU" sz="4400" b="1" cap="none" spc="0" dirty="0" smtClean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»</a:t>
            </a:r>
          </a:p>
          <a:p>
            <a:pPr algn="r"/>
            <a:endParaRPr lang="ru-RU" sz="4400" b="1" cap="none" spc="0" dirty="0" smtClean="0">
              <a:ln w="1270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06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1728191"/>
          </a:xfrm>
        </p:spPr>
        <p:txBody>
          <a:bodyPr/>
          <a:lstStyle/>
          <a:p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Лазерный </a:t>
            </a: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анализатор 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капиллярного кровотока    </a:t>
            </a:r>
            <a:r>
              <a:rPr lang="ru-RU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ЛАКК-02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2" y="4235671"/>
            <a:ext cx="6274859" cy="262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2132855"/>
            <a:ext cx="4640204" cy="302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24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636912"/>
            <a:ext cx="8712968" cy="3960440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2800" dirty="0" smtClean="0"/>
              <a:t>Телеметрическая система </a:t>
            </a:r>
            <a:r>
              <a:rPr lang="ru-RU" sz="2800" dirty="0" err="1" smtClean="0"/>
              <a:t>MuscleLab</a:t>
            </a:r>
            <a:r>
              <a:rPr lang="ru-RU" sz="2800" dirty="0" smtClean="0"/>
              <a:t> </a:t>
            </a:r>
            <a:r>
              <a:rPr lang="ru-RU" sz="2800" dirty="0"/>
              <a:t>4020e рассчитана на исследования в области физиологии и </a:t>
            </a:r>
            <a:r>
              <a:rPr lang="ru-RU" sz="2800" dirty="0" smtClean="0"/>
              <a:t>биомеханики, </a:t>
            </a:r>
            <a:r>
              <a:rPr lang="ru-RU" sz="2800" dirty="0"/>
              <a:t>имеет модульный принцип, конфигурация которого меняется в </a:t>
            </a:r>
            <a:r>
              <a:rPr lang="ru-RU" sz="2800" dirty="0" smtClean="0"/>
              <a:t>зависимости </a:t>
            </a:r>
            <a:r>
              <a:rPr lang="ru-RU" sz="2800" dirty="0"/>
              <a:t>от задач исследования</a:t>
            </a:r>
            <a:r>
              <a:rPr lang="ru-RU" sz="2800" dirty="0" smtClean="0"/>
              <a:t>. Прыжковые параметры оцениваются с помощью контактных инфракрасных матов, датчика линейных перемещений, электронейромиографических датчиков.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2800" dirty="0" smtClean="0"/>
              <a:t>Беговые тестирования (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Sprint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и Running test</a:t>
            </a:r>
            <a:r>
              <a:rPr lang="en-US" sz="2800" dirty="0" smtClean="0"/>
              <a:t>)</a:t>
            </a:r>
            <a:r>
              <a:rPr lang="ru-RU" sz="2800" dirty="0" smtClean="0"/>
              <a:t> с помощью оптронных пар.</a:t>
            </a:r>
          </a:p>
          <a:p>
            <a:pPr marL="514350" indent="-514350" algn="just">
              <a:spcBef>
                <a:spcPts val="600"/>
              </a:spcBef>
              <a:buAutoNum type="arabicPeriod"/>
            </a:pPr>
            <a:endParaRPr lang="ru-RU" sz="2800" dirty="0" smtClean="0"/>
          </a:p>
          <a:p>
            <a:pPr marL="514350" indent="-514350" algn="just">
              <a:spcBef>
                <a:spcPts val="600"/>
              </a:spcBef>
              <a:buAutoNum type="arabicPeriod"/>
            </a:pPr>
            <a:endParaRPr lang="ru-RU" sz="2800" dirty="0" smtClean="0"/>
          </a:p>
          <a:p>
            <a:pPr marL="0" indent="0" algn="just">
              <a:spcBef>
                <a:spcPts val="600"/>
              </a:spcBef>
              <a:buNone/>
            </a:pP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1728191"/>
          </a:xfrm>
        </p:spPr>
        <p:txBody>
          <a:bodyPr/>
          <a:lstStyle/>
          <a:p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Аппаратно-</a:t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программный комплекс </a:t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MUSCLELAB 4020e</a:t>
            </a:r>
            <a:endParaRPr lang="ru-RU" sz="4000" b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54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5" y="3717032"/>
            <a:ext cx="7011534" cy="29317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1728191"/>
          </a:xfrm>
        </p:spPr>
        <p:txBody>
          <a:bodyPr/>
          <a:lstStyle/>
          <a:p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Аппаратно-</a:t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программный комплекс </a:t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MUSCLELAB 4020e</a:t>
            </a:r>
            <a:endParaRPr lang="ru-RU" sz="4000" b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5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163" y="2636912"/>
            <a:ext cx="4852837" cy="157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57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708920"/>
            <a:ext cx="8712968" cy="3960440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2800" dirty="0" err="1" smtClean="0"/>
              <a:t>Неромиоанализатор</a:t>
            </a:r>
            <a:r>
              <a:rPr lang="ru-RU" sz="2800" dirty="0" smtClean="0"/>
              <a:t> НМА-4-01 </a:t>
            </a:r>
            <a:r>
              <a:rPr lang="ru-RU" sz="2800" dirty="0"/>
              <a:t>предназначен для оценки функционального состояния нервно-мышечной системы, </a:t>
            </a:r>
            <a:r>
              <a:rPr lang="ru-RU" sz="2800" dirty="0" smtClean="0"/>
              <a:t>электрической </a:t>
            </a:r>
            <a:r>
              <a:rPr lang="ru-RU" sz="2800" dirty="0"/>
              <a:t>активности мышц, путём регистрации и ввода в компьютер </a:t>
            </a:r>
            <a:r>
              <a:rPr lang="ru-RU" sz="2800" dirty="0" smtClean="0"/>
              <a:t>биопотенциалов, </a:t>
            </a:r>
            <a:r>
              <a:rPr lang="ru-RU" sz="2800" dirty="0"/>
              <a:t>определения амплитудно-временных характеристик вызванных потенциалов, скорости проведения импульсов по двигательным и чувствительным нервам, анализа нервно-мышечной передачи и потенциалов двигательных единиц. </a:t>
            </a:r>
            <a:endParaRPr lang="ru-RU" sz="2800" dirty="0" smtClean="0"/>
          </a:p>
          <a:p>
            <a:pPr marL="514350" indent="-514350" algn="just">
              <a:spcBef>
                <a:spcPts val="600"/>
              </a:spcBef>
              <a:buAutoNum type="arabicPeriod"/>
            </a:pPr>
            <a:endParaRPr lang="ru-RU" sz="2800" dirty="0" smtClean="0"/>
          </a:p>
          <a:p>
            <a:pPr marL="0" indent="0" algn="just">
              <a:spcBef>
                <a:spcPts val="600"/>
              </a:spcBef>
              <a:buNone/>
            </a:pP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1728191"/>
          </a:xfrm>
        </p:spPr>
        <p:txBody>
          <a:bodyPr/>
          <a:lstStyle/>
          <a:p>
            <a:r>
              <a:rPr lang="ru-RU" sz="4000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Нейромиоанализатор</a:t>
            </a: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НМА - 4 - 01</a:t>
            </a:r>
            <a:br>
              <a:rPr lang="ru-RU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«НЕЙРОМИАН»</a:t>
            </a:r>
            <a:endParaRPr lang="ru-RU" sz="4000" b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32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1728191"/>
          </a:xfrm>
        </p:spPr>
        <p:txBody>
          <a:bodyPr/>
          <a:lstStyle/>
          <a:p>
            <a:r>
              <a:rPr lang="ru-RU" sz="4000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Нейромиоанализатор</a:t>
            </a: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НМА - 4 - 01</a:t>
            </a:r>
            <a:br>
              <a:rPr lang="ru-RU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«НЕЙРОМИАН»</a:t>
            </a:r>
            <a:endParaRPr lang="ru-RU" sz="4000" b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4942"/>
            <a:ext cx="5443537" cy="364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782" y="2558145"/>
            <a:ext cx="5112218" cy="429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07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996952"/>
            <a:ext cx="8712968" cy="3528392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2800" dirty="0"/>
              <a:t>для комплексной оценки психологических и психофизиологических свойств </a:t>
            </a:r>
            <a:r>
              <a:rPr lang="ru-RU" sz="2800" dirty="0" smtClean="0"/>
              <a:t>человека </a:t>
            </a:r>
            <a:r>
              <a:rPr lang="ru-RU" sz="2800" dirty="0"/>
              <a:t>на основе </a:t>
            </a:r>
            <a:r>
              <a:rPr lang="ru-RU" sz="2800" dirty="0" smtClean="0"/>
              <a:t>результатов </a:t>
            </a:r>
            <a:r>
              <a:rPr lang="ru-RU" sz="2800" dirty="0"/>
              <a:t>выполнения тестовых заданий  и </a:t>
            </a:r>
            <a:r>
              <a:rPr lang="ru-RU" sz="2800" dirty="0" smtClean="0"/>
              <a:t>анализа полученных параметров. Тестирование </a:t>
            </a:r>
            <a:r>
              <a:rPr lang="ru-RU" sz="2800" dirty="0"/>
              <a:t>проводится с применением различных </a:t>
            </a:r>
            <a:r>
              <a:rPr lang="ru-RU" sz="2800" dirty="0" smtClean="0"/>
              <a:t>анкет, опросников</a:t>
            </a:r>
            <a:r>
              <a:rPr lang="ru-RU" sz="2800" dirty="0"/>
              <a:t>, таблиц</a:t>
            </a:r>
            <a:r>
              <a:rPr lang="ru-RU" sz="2800" dirty="0" smtClean="0"/>
              <a:t>, кистевого силомера, фото -  </a:t>
            </a:r>
            <a:r>
              <a:rPr lang="ru-RU" sz="2800" dirty="0"/>
              <a:t>и  фоно – </a:t>
            </a:r>
            <a:r>
              <a:rPr lang="ru-RU" sz="2800" dirty="0" smtClean="0"/>
              <a:t>стимуляции, с выявлением скорости реакции, </a:t>
            </a:r>
            <a:r>
              <a:rPr lang="ru-RU" sz="2800" dirty="0" err="1" smtClean="0"/>
              <a:t>координациометрии</a:t>
            </a:r>
            <a:r>
              <a:rPr lang="ru-RU" sz="2800" dirty="0" smtClean="0"/>
              <a:t>, </a:t>
            </a:r>
            <a:r>
              <a:rPr lang="ru-RU" sz="2800" dirty="0" err="1" smtClean="0"/>
              <a:t>треморометрии</a:t>
            </a:r>
            <a:r>
              <a:rPr lang="ru-RU" sz="2800" dirty="0" smtClean="0"/>
              <a:t>, набора для </a:t>
            </a:r>
            <a:r>
              <a:rPr lang="ru-RU" sz="2800" dirty="0" err="1" smtClean="0"/>
              <a:t>темпинг</a:t>
            </a:r>
            <a:r>
              <a:rPr lang="ru-RU" sz="2800" dirty="0" smtClean="0"/>
              <a:t>-теста и др. </a:t>
            </a: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1728191"/>
          </a:xfrm>
        </p:spPr>
        <p:txBody>
          <a:bodyPr/>
          <a:lstStyle/>
          <a:p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Аппаратно-</a:t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программный 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комплекс  </a:t>
            </a:r>
            <a:b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«</a:t>
            </a:r>
            <a:r>
              <a:rPr lang="ru-RU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НС-</a:t>
            </a:r>
            <a:r>
              <a:rPr lang="ru-RU" sz="4000" b="1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ПсихоТест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» </a:t>
            </a:r>
            <a:endParaRPr lang="ru-RU" sz="4000" b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5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1728191"/>
          </a:xfrm>
        </p:spPr>
        <p:txBody>
          <a:bodyPr/>
          <a:lstStyle/>
          <a:p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Аппаратно-</a:t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программный 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комплекс  </a:t>
            </a:r>
            <a:b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«</a:t>
            </a:r>
            <a:r>
              <a:rPr lang="ru-RU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НС-</a:t>
            </a:r>
            <a:r>
              <a:rPr lang="ru-RU" sz="4000" b="1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ПсихоТест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» </a:t>
            </a:r>
            <a:endParaRPr lang="ru-RU" sz="4000" b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36912"/>
            <a:ext cx="3926164" cy="339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102152"/>
              </p:ext>
            </p:extLst>
          </p:nvPr>
        </p:nvGraphicFramePr>
        <p:xfrm>
          <a:off x="251520" y="3789040"/>
          <a:ext cx="4320480" cy="2291376"/>
        </p:xfrm>
        <a:graphic>
          <a:graphicData uri="http://schemas.openxmlformats.org/drawingml/2006/table">
            <a:tbl>
              <a:tblPr/>
              <a:tblGrid>
                <a:gridCol w="1075362"/>
                <a:gridCol w="542439"/>
                <a:gridCol w="2702679"/>
              </a:tblGrid>
              <a:tr h="207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Шкала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Балл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Интерпретация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7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Самочувствие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6.8</a:t>
                      </a:r>
                      <a:endParaRPr lang="ru-RU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Благоприятное состояние обследуемого по шкале Самочувствие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1400">
                <a:tc>
                  <a:txBody>
                    <a:bodyPr/>
                    <a:lstStyle/>
                    <a:p>
                      <a:pPr algn="ctr"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7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Активность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5.9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Благоприятное состояние обследуемого по шкале Активность</a:t>
                      </a:r>
                      <a:endParaRPr lang="ru-RU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7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Настроение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5.3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Благоприятное состояние обследуемого по шкале Настроение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506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3356992"/>
            <a:ext cx="8712968" cy="3501008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2800" dirty="0"/>
              <a:t>прибор для оценки  центральной </a:t>
            </a:r>
            <a:r>
              <a:rPr lang="ru-RU" sz="2800" dirty="0" smtClean="0"/>
              <a:t>гемодинамики (интегральная </a:t>
            </a:r>
            <a:r>
              <a:rPr lang="ru-RU" sz="2800" dirty="0"/>
              <a:t>реография </a:t>
            </a:r>
            <a:r>
              <a:rPr lang="ru-RU" sz="2800" dirty="0" smtClean="0"/>
              <a:t>тела) исследования периферического кровообращения (</a:t>
            </a:r>
            <a:r>
              <a:rPr lang="ru-RU" sz="2800" dirty="0" err="1" smtClean="0"/>
              <a:t>реовазография</a:t>
            </a:r>
            <a:r>
              <a:rPr lang="ru-RU" sz="2800" dirty="0" smtClean="0"/>
              <a:t> (РВГ)) и </a:t>
            </a:r>
            <a:r>
              <a:rPr lang="ru-RU" sz="2800" dirty="0"/>
              <a:t>мозгового кровотока </a:t>
            </a:r>
            <a:r>
              <a:rPr lang="ru-RU" sz="2800" dirty="0" smtClean="0"/>
              <a:t>(</a:t>
            </a:r>
            <a:r>
              <a:rPr lang="ru-RU" sz="2800" dirty="0" err="1" smtClean="0"/>
              <a:t>реоэнцефалография</a:t>
            </a:r>
            <a:r>
              <a:rPr lang="ru-RU" sz="2800" dirty="0" smtClean="0"/>
              <a:t> (РЭГ)) во </a:t>
            </a:r>
            <a:r>
              <a:rPr lang="ru-RU" sz="2800" dirty="0"/>
              <a:t>взаимосвязи с изменениями дыхательной системы и состояния водного баланса организма </a:t>
            </a:r>
            <a:r>
              <a:rPr lang="ru-RU" sz="2800" dirty="0" smtClean="0"/>
              <a:t>человека (интегральная </a:t>
            </a:r>
            <a:r>
              <a:rPr lang="ru-RU" sz="2800" dirty="0"/>
              <a:t>двухчастотная </a:t>
            </a:r>
            <a:r>
              <a:rPr lang="ru-RU" sz="2800" dirty="0" err="1" smtClean="0"/>
              <a:t>импедансометрия</a:t>
            </a:r>
            <a:r>
              <a:rPr lang="ru-RU" sz="2800" dirty="0" smtClean="0"/>
              <a:t> (ИДИ)).</a:t>
            </a: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7124" y="764704"/>
            <a:ext cx="9144000" cy="2664296"/>
          </a:xfrm>
        </p:spPr>
        <p:txBody>
          <a:bodyPr/>
          <a:lstStyle/>
          <a:p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Комплекс  </a:t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мониторный  кардио-респираторной</a:t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системы и гидратации тканей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Реоанализатор </a:t>
            </a:r>
            <a:r>
              <a:rPr lang="ru-RU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КМ-АР-01</a:t>
            </a:r>
            <a:endParaRPr lang="ru-RU" sz="4000" b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9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980728"/>
            <a:ext cx="9144000" cy="2304256"/>
          </a:xfrm>
        </p:spPr>
        <p:txBody>
          <a:bodyPr/>
          <a:lstStyle/>
          <a:p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Комплекс  </a:t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мониторный  кардио-респираторной</a:t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системы и гидратации тканей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Реоанализатор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КМ-АР-01</a:t>
            </a:r>
            <a:endParaRPr lang="ru-RU" sz="4000" b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23252"/>
            <a:ext cx="5514670" cy="2407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23253"/>
            <a:ext cx="3528392" cy="323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77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492896"/>
            <a:ext cx="8856984" cy="4365104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2800" dirty="0" err="1"/>
              <a:t>SpirolabIII</a:t>
            </a:r>
            <a:r>
              <a:rPr lang="ru-RU" sz="2800" dirty="0"/>
              <a:t> </a:t>
            </a:r>
            <a:r>
              <a:rPr lang="ru-RU" sz="2800" dirty="0" smtClean="0"/>
              <a:t> это спирометр </a:t>
            </a:r>
            <a:r>
              <a:rPr lang="ru-RU" sz="2800" dirty="0"/>
              <a:t>с дополнительным модулем </a:t>
            </a:r>
            <a:r>
              <a:rPr lang="ru-RU" sz="2800" dirty="0" err="1" smtClean="0"/>
              <a:t>оксиметрии</a:t>
            </a:r>
            <a:r>
              <a:rPr lang="ru-RU" sz="2800" dirty="0" smtClean="0"/>
              <a:t>. </a:t>
            </a:r>
            <a:r>
              <a:rPr lang="ru-RU" sz="2800" dirty="0"/>
              <a:t>П</a:t>
            </a:r>
            <a:r>
              <a:rPr lang="ru-RU" sz="2800" dirty="0" smtClean="0"/>
              <a:t>озволяет </a:t>
            </a:r>
            <a:r>
              <a:rPr lang="ru-RU" sz="2800" dirty="0"/>
              <a:t>определять форсированную жизненную емкость легких, </a:t>
            </a:r>
            <a:r>
              <a:rPr lang="ru-RU" sz="2800" dirty="0" smtClean="0"/>
              <a:t>объемные и скоростные характеристики вдоха/выдоха</a:t>
            </a:r>
            <a:r>
              <a:rPr lang="ru-RU" sz="2800" dirty="0"/>
              <a:t>, максимальную вентиляцию легких, устанавливать паттерн дыхания, также измерять </a:t>
            </a:r>
            <a:r>
              <a:rPr lang="ru-RU" sz="2800" dirty="0" smtClean="0"/>
              <a:t>сатурацию кислорода </a:t>
            </a:r>
            <a:r>
              <a:rPr lang="ru-RU" sz="2800" dirty="0"/>
              <a:t>в крови и пульс. </a:t>
            </a:r>
            <a:r>
              <a:rPr lang="ru-RU" sz="2800" dirty="0" smtClean="0"/>
              <a:t>Дает </a:t>
            </a:r>
            <a:r>
              <a:rPr lang="ru-RU" sz="2800" dirty="0"/>
              <a:t>функциональную интерпретацию </a:t>
            </a:r>
            <a:r>
              <a:rPr lang="ru-RU" sz="2800" dirty="0" smtClean="0"/>
              <a:t>дыхательной функции </a:t>
            </a:r>
            <a:r>
              <a:rPr lang="ru-RU" sz="2800" dirty="0"/>
              <a:t>по 11 возможным уровням, следуя последней классификации </a:t>
            </a:r>
            <a:r>
              <a:rPr lang="ru-RU" sz="2800" dirty="0" err="1" smtClean="0"/>
              <a:t>American</a:t>
            </a:r>
            <a:r>
              <a:rPr lang="ru-RU" sz="2800" dirty="0" smtClean="0"/>
              <a:t> </a:t>
            </a:r>
            <a:r>
              <a:rPr lang="ru-RU" sz="2800" dirty="0" err="1"/>
              <a:t>Thoracic</a:t>
            </a:r>
            <a:r>
              <a:rPr lang="ru-RU" sz="2800" dirty="0"/>
              <a:t> </a:t>
            </a:r>
            <a:r>
              <a:rPr lang="ru-RU" sz="2800" dirty="0" err="1"/>
              <a:t>Society</a:t>
            </a:r>
            <a:r>
              <a:rPr lang="ru-RU" sz="2800" dirty="0"/>
              <a:t>, </a:t>
            </a:r>
            <a:r>
              <a:rPr lang="ru-RU" sz="2800" dirty="0" smtClean="0"/>
              <a:t>ATS.</a:t>
            </a:r>
            <a:r>
              <a:rPr lang="ru-RU" sz="2800" dirty="0"/>
              <a:t> Прибор работает автономно или подключенным к ПК.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908720"/>
            <a:ext cx="4139952" cy="1656183"/>
          </a:xfrm>
        </p:spPr>
        <p:txBody>
          <a:bodyPr/>
          <a:lstStyle/>
          <a:p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Спирометр  </a:t>
            </a: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серии </a:t>
            </a:r>
            <a:r>
              <a:rPr lang="en-US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MIR)</a:t>
            </a:r>
            <a:r>
              <a:rPr lang="ru-RU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4000" b="1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Spirolab</a:t>
            </a:r>
            <a:r>
              <a:rPr lang="en-US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III OXY</a:t>
            </a:r>
            <a:endParaRPr lang="ru-RU" sz="4000" b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46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377280"/>
            <a:ext cx="8712968" cy="6480720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28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Ведутся исследования </a:t>
            </a:r>
            <a:endParaRPr lang="ru-RU" sz="2800" b="1" dirty="0" smtClean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28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по направлениям 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2800" dirty="0" smtClean="0"/>
              <a:t>государственных </a:t>
            </a:r>
            <a:r>
              <a:rPr lang="ru-RU" sz="2800" dirty="0"/>
              <a:t>заданий </a:t>
            </a:r>
            <a:endParaRPr lang="ru-RU" sz="2800" dirty="0" smtClean="0"/>
          </a:p>
          <a:p>
            <a:pPr marL="0" indent="0" algn="just">
              <a:spcBef>
                <a:spcPts val="600"/>
              </a:spcBef>
              <a:buNone/>
            </a:pPr>
            <a:r>
              <a:rPr lang="ru-RU" sz="2800" dirty="0" smtClean="0"/>
              <a:t>ВГАС  </a:t>
            </a:r>
            <a:r>
              <a:rPr lang="ru-RU" sz="2800" dirty="0"/>
              <a:t>в рамках приказов Минспорта России  </a:t>
            </a:r>
            <a:endParaRPr lang="ru-RU" sz="2800" dirty="0" smtClean="0"/>
          </a:p>
          <a:p>
            <a:pPr marL="0" indent="0" algn="just">
              <a:spcBef>
                <a:spcPts val="600"/>
              </a:spcBef>
              <a:buNone/>
            </a:pPr>
            <a:r>
              <a:rPr lang="ru-RU" sz="2800" dirty="0" smtClean="0"/>
              <a:t>«</a:t>
            </a:r>
            <a:r>
              <a:rPr lang="ru-RU" sz="2800" dirty="0"/>
              <a:t>Об утверждении тематического плана государственного задания по выполнению прикладных научных исследований в области </a:t>
            </a:r>
            <a:r>
              <a:rPr lang="ru-RU" sz="2800" dirty="0" smtClean="0"/>
              <a:t>физ. </a:t>
            </a:r>
            <a:r>
              <a:rPr lang="ru-RU" sz="2800" dirty="0"/>
              <a:t>культуры и спорта для подведомственных Министерству спорта </a:t>
            </a:r>
            <a:r>
              <a:rPr lang="ru-RU" sz="2800" dirty="0" smtClean="0"/>
              <a:t>РФ научно-исследовательских </a:t>
            </a:r>
            <a:r>
              <a:rPr lang="ru-RU" sz="2800" dirty="0"/>
              <a:t>организаций вузов</a:t>
            </a:r>
            <a:r>
              <a:rPr lang="ru-RU" sz="2800" dirty="0" smtClean="0"/>
              <a:t>».</a:t>
            </a:r>
            <a:endParaRPr lang="ru-RU" sz="2800" dirty="0"/>
          </a:p>
          <a:p>
            <a:pPr marL="0" indent="0" algn="just">
              <a:spcBef>
                <a:spcPts val="600"/>
              </a:spcBef>
              <a:buNone/>
            </a:pPr>
            <a:r>
              <a:rPr lang="ru-RU" sz="2800" dirty="0" smtClean="0"/>
              <a:t>Для </a:t>
            </a:r>
            <a:r>
              <a:rPr lang="ru-RU" sz="2800" dirty="0"/>
              <a:t>оценки узкоспециализированных </a:t>
            </a:r>
            <a:r>
              <a:rPr lang="ru-RU" sz="2800" dirty="0" smtClean="0"/>
              <a:t>параметров спортсменов различных </a:t>
            </a:r>
            <a:r>
              <a:rPr lang="ru-RU" sz="2800" dirty="0"/>
              <a:t>видов спорта </a:t>
            </a:r>
            <a:r>
              <a:rPr lang="ru-RU" sz="2800" dirty="0" smtClean="0"/>
              <a:t>составляются программы </a:t>
            </a:r>
            <a:r>
              <a:rPr lang="ru-RU" sz="2800" dirty="0"/>
              <a:t>исследований с учетом </a:t>
            </a:r>
            <a:r>
              <a:rPr lang="ru-RU" sz="2800" dirty="0" smtClean="0"/>
              <a:t>вида спорта, квалификации, пола, возраста, уровня и направления подготовки, а так же рекомендаций (запросов) тренера.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85697"/>
            <a:ext cx="4355977" cy="387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249" y="1916832"/>
            <a:ext cx="5680466" cy="492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908720"/>
            <a:ext cx="4211960" cy="1728191"/>
          </a:xfrm>
        </p:spPr>
        <p:txBody>
          <a:bodyPr/>
          <a:lstStyle/>
          <a:p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Спирометр </a:t>
            </a: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серии </a:t>
            </a:r>
            <a:r>
              <a:rPr lang="en-US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MIR)</a:t>
            </a:r>
            <a:r>
              <a:rPr lang="ru-RU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4000" b="1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Spirolab</a:t>
            </a:r>
            <a:r>
              <a:rPr lang="en-US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III OXY</a:t>
            </a:r>
            <a:endParaRPr lang="ru-RU" sz="4000" b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0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492896"/>
            <a:ext cx="8856984" cy="4365104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800" dirty="0"/>
              <a:t>Комплекс технических и программно-методических средств на основе компьютерной стабилографии для </a:t>
            </a:r>
            <a:r>
              <a:rPr lang="ru-RU" sz="2800" dirty="0" smtClean="0"/>
              <a:t>диагностики функции равновесия, вестибулярной устойчивости, кратковременной двигательной памяти, </a:t>
            </a:r>
            <a:r>
              <a:rPr lang="ru-RU" sz="2800" dirty="0"/>
              <a:t>патологии </a:t>
            </a:r>
            <a:r>
              <a:rPr lang="ru-RU" sz="2800" dirty="0" smtClean="0"/>
              <a:t>опорно-двигательного </a:t>
            </a:r>
            <a:r>
              <a:rPr lang="ru-RU" sz="2800" dirty="0"/>
              <a:t>аппарата</a:t>
            </a:r>
            <a:r>
              <a:rPr lang="ru-RU" sz="2800" dirty="0" smtClean="0"/>
              <a:t>, </a:t>
            </a:r>
            <a:r>
              <a:rPr lang="ru-RU" sz="2800" dirty="0" err="1" smtClean="0"/>
              <a:t>оптокинети-ческого</a:t>
            </a:r>
            <a:r>
              <a:rPr lang="ru-RU" sz="2800" dirty="0" smtClean="0"/>
              <a:t> нистагма, </a:t>
            </a:r>
            <a:r>
              <a:rPr lang="ru-RU" sz="2800" dirty="0"/>
              <a:t>для </a:t>
            </a:r>
            <a:r>
              <a:rPr lang="ru-RU" sz="2800" dirty="0" smtClean="0"/>
              <a:t>коррекции и тренинга </a:t>
            </a:r>
            <a:r>
              <a:rPr lang="ru-RU" sz="2800" dirty="0" err="1" smtClean="0"/>
              <a:t>двига</a:t>
            </a:r>
            <a:r>
              <a:rPr lang="ru-RU" sz="2800" dirty="0" smtClean="0"/>
              <a:t>-</a:t>
            </a:r>
            <a:r>
              <a:rPr lang="ru-RU" sz="2800" dirty="0" err="1" smtClean="0"/>
              <a:t>тельно</a:t>
            </a:r>
            <a:r>
              <a:rPr lang="ru-RU" sz="2800" dirty="0" smtClean="0"/>
              <a:t>-координационных способностей на основе тренажеров с биологической обратной связью.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800" dirty="0" smtClean="0"/>
              <a:t>Возможность проведения как стандартных стабилометрических тестирований так и билатеральных. </a:t>
            </a: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2232247"/>
          </a:xfrm>
        </p:spPr>
        <p:txBody>
          <a:bodyPr/>
          <a:lstStyle/>
          <a:p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Стабилоанализатор </a:t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компьютерный</a:t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 биологической обратной связью</a:t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«Стабилан-01-2»</a:t>
            </a:r>
            <a:endParaRPr lang="ru-RU" sz="4000" b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13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2232247"/>
          </a:xfrm>
        </p:spPr>
        <p:txBody>
          <a:bodyPr/>
          <a:lstStyle/>
          <a:p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Стабилоанализатор </a:t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компьютерный</a:t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 биологической обратной связью</a:t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«Стабилан-01-2»</a:t>
            </a:r>
            <a:endParaRPr lang="ru-RU" sz="4000" b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3494905" cy="354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24944"/>
            <a:ext cx="5986791" cy="371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708920"/>
            <a:ext cx="8856984" cy="4149080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800" dirty="0"/>
              <a:t>Прибор для проведения </a:t>
            </a:r>
            <a:r>
              <a:rPr lang="ru-RU" sz="2800" dirty="0" smtClean="0"/>
              <a:t>электро-</a:t>
            </a:r>
            <a:r>
              <a:rPr lang="ru-RU" sz="2800" dirty="0" err="1" smtClean="0"/>
              <a:t>энцефалографических</a:t>
            </a:r>
            <a:r>
              <a:rPr lang="ru-RU" sz="2800" dirty="0" smtClean="0"/>
              <a:t> исследований </a:t>
            </a:r>
            <a:r>
              <a:rPr lang="ru-RU" sz="2800" dirty="0"/>
              <a:t>по 19 каналам  с фоно- фото- и </a:t>
            </a:r>
            <a:r>
              <a:rPr lang="ru-RU" sz="2800" dirty="0" smtClean="0"/>
              <a:t>электро-стимуляцией </a:t>
            </a:r>
            <a:r>
              <a:rPr lang="ru-RU" sz="2800" dirty="0"/>
              <a:t>в  амбулаторном или автономном (длительном  мобильном) режиме  с видео </a:t>
            </a:r>
            <a:r>
              <a:rPr lang="ru-RU" sz="2800" dirty="0" err="1" smtClean="0"/>
              <a:t>наблю-дением</a:t>
            </a:r>
            <a:r>
              <a:rPr lang="ru-RU" sz="2800" dirty="0"/>
              <a:t>. В процессе записи ЭЭГ  также регистрируются графики рекурсии дыхания, электромиограмма по 2 каналам, </a:t>
            </a:r>
            <a:r>
              <a:rPr lang="ru-RU" sz="2800" dirty="0" err="1"/>
              <a:t>электроокулограмма</a:t>
            </a:r>
            <a:r>
              <a:rPr lang="ru-RU" sz="2800" dirty="0"/>
              <a:t> (графическое </a:t>
            </a:r>
            <a:r>
              <a:rPr lang="ru-RU" sz="2800" dirty="0" smtClean="0"/>
              <a:t>представ-</a:t>
            </a:r>
            <a:r>
              <a:rPr lang="ru-RU" sz="2800" dirty="0" err="1" smtClean="0"/>
              <a:t>ление</a:t>
            </a:r>
            <a:r>
              <a:rPr lang="ru-RU" sz="2800" dirty="0" smtClean="0"/>
              <a:t> </a:t>
            </a:r>
            <a:r>
              <a:rPr lang="ru-RU" sz="2800" dirty="0"/>
              <a:t>движения глаз, моргания) по 2 каналам, ЭКГ по 1 отведению.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1800199"/>
          </a:xfrm>
        </p:spPr>
        <p:txBody>
          <a:bodyPr/>
          <a:lstStyle/>
          <a:p>
            <a:r>
              <a:rPr lang="ru-RU" sz="4000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Электроэнцефалограф</a:t>
            </a: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регистратор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«</a:t>
            </a:r>
            <a:r>
              <a:rPr lang="ru-RU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ЭНЦЕФАЛАН-ЭЭГР-19/26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»</a:t>
            </a:r>
            <a:endParaRPr lang="ru-RU" sz="4000" b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92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1800199"/>
          </a:xfrm>
        </p:spPr>
        <p:txBody>
          <a:bodyPr/>
          <a:lstStyle/>
          <a:p>
            <a:r>
              <a:rPr lang="ru-RU" sz="4000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Электроэнцефалограф</a:t>
            </a: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регистратор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«</a:t>
            </a:r>
            <a:r>
              <a:rPr lang="ru-RU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ЭНЦЕФАЛАН-ЭЭГР-19/26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»</a:t>
            </a:r>
            <a:endParaRPr lang="ru-RU" sz="4000" b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920"/>
            <a:ext cx="5929170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702" y="2708920"/>
            <a:ext cx="5190369" cy="4147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28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492896"/>
            <a:ext cx="8856984" cy="4365104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800" dirty="0" err="1"/>
              <a:t>Метаболограф</a:t>
            </a:r>
            <a:r>
              <a:rPr lang="ru-RU" sz="2800" dirty="0"/>
              <a:t> </a:t>
            </a:r>
            <a:r>
              <a:rPr lang="ru-RU" sz="2800" dirty="0" err="1"/>
              <a:t>Fitmate</a:t>
            </a:r>
            <a:r>
              <a:rPr lang="ru-RU" sz="2800" dirty="0"/>
              <a:t> PRO портативный для </a:t>
            </a:r>
            <a:r>
              <a:rPr lang="ru-RU" sz="2800" dirty="0" err="1" smtClean="0"/>
              <a:t>опреде-ления</a:t>
            </a:r>
            <a:r>
              <a:rPr lang="ru-RU" sz="2800" dirty="0" smtClean="0"/>
              <a:t> </a:t>
            </a:r>
            <a:r>
              <a:rPr lang="ru-RU" sz="2800" dirty="0"/>
              <a:t>максимального потребления кислорода и </a:t>
            </a:r>
            <a:r>
              <a:rPr lang="ru-RU" sz="2800" dirty="0" smtClean="0"/>
              <a:t>анаэроб-</a:t>
            </a:r>
            <a:r>
              <a:rPr lang="ru-RU" sz="2800" dirty="0" err="1" smtClean="0"/>
              <a:t>ного</a:t>
            </a:r>
            <a:r>
              <a:rPr lang="ru-RU" sz="2800" dirty="0" smtClean="0"/>
              <a:t> </a:t>
            </a:r>
            <a:r>
              <a:rPr lang="ru-RU" sz="2800" dirty="0"/>
              <a:t>порога у спортсменов. Первая уникальная </a:t>
            </a:r>
            <a:r>
              <a:rPr lang="ru-RU" sz="2800" dirty="0" smtClean="0"/>
              <a:t>настоль-</a:t>
            </a:r>
            <a:r>
              <a:rPr lang="ru-RU" sz="2800" dirty="0" err="1" smtClean="0"/>
              <a:t>ная</a:t>
            </a:r>
            <a:r>
              <a:rPr lang="ru-RU" sz="2800" dirty="0" smtClean="0"/>
              <a:t> </a:t>
            </a:r>
            <a:r>
              <a:rPr lang="ru-RU" sz="2800" dirty="0"/>
              <a:t>система для точной, быстрой и простой непрямой </a:t>
            </a:r>
            <a:r>
              <a:rPr lang="ru-RU" sz="2800" dirty="0" smtClean="0"/>
              <a:t>оценкой </a:t>
            </a:r>
            <a:r>
              <a:rPr lang="ru-RU" sz="2800" dirty="0"/>
              <a:t>калориметрии, </a:t>
            </a:r>
            <a:r>
              <a:rPr lang="ru-RU" sz="2800" dirty="0" err="1"/>
              <a:t>субмаксимального</a:t>
            </a:r>
            <a:r>
              <a:rPr lang="ru-RU" sz="2800" dirty="0"/>
              <a:t> потребления </a:t>
            </a:r>
            <a:r>
              <a:rPr lang="ru-RU" sz="2800" dirty="0" smtClean="0"/>
              <a:t>кислорода </a:t>
            </a:r>
            <a:r>
              <a:rPr lang="ru-RU" sz="2800" dirty="0"/>
              <a:t>и МПК; анаэробного порога и определение </a:t>
            </a:r>
            <a:r>
              <a:rPr lang="ru-RU" sz="2800" dirty="0" smtClean="0"/>
              <a:t>индивидуальных </a:t>
            </a:r>
            <a:r>
              <a:rPr lang="ru-RU" sz="2800" dirty="0"/>
              <a:t>фитнес - зон; основного обмена (REE, RMR); уровня тренированности и анализ рисков; </a:t>
            </a:r>
            <a:r>
              <a:rPr lang="ru-RU" sz="2800" dirty="0" err="1" smtClean="0"/>
              <a:t>соста-ва</a:t>
            </a:r>
            <a:r>
              <a:rPr lang="ru-RU" sz="2800" dirty="0" smtClean="0"/>
              <a:t> </a:t>
            </a:r>
            <a:r>
              <a:rPr lang="ru-RU" sz="2800" dirty="0"/>
              <a:t>тела; для анализа результатов, разработки диеты и </a:t>
            </a:r>
            <a:r>
              <a:rPr lang="ru-RU" sz="2800" dirty="0" smtClean="0"/>
              <a:t>индивидуального </a:t>
            </a:r>
            <a:r>
              <a:rPr lang="ru-RU" sz="2800" dirty="0"/>
              <a:t>плана нагрузок.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1800199"/>
          </a:xfrm>
        </p:spPr>
        <p:txBody>
          <a:bodyPr/>
          <a:lstStyle/>
          <a:p>
            <a:r>
              <a:rPr lang="ru-RU" sz="4000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Метаболограф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4000" b="1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Fitmate</a:t>
            </a:r>
            <a:r>
              <a:rPr lang="en-US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PRO</a:t>
            </a:r>
            <a:endParaRPr lang="ru-RU" sz="4000" b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6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1800199"/>
          </a:xfrm>
        </p:spPr>
        <p:txBody>
          <a:bodyPr/>
          <a:lstStyle/>
          <a:p>
            <a:r>
              <a:rPr lang="ru-RU" sz="4000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Метаболограф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4000" b="1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Fitmate</a:t>
            </a:r>
            <a:r>
              <a:rPr lang="en-US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PRO</a:t>
            </a:r>
            <a:endParaRPr lang="ru-RU" sz="4000" b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617" y="2823871"/>
            <a:ext cx="3675383" cy="4045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5335427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71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492896"/>
            <a:ext cx="8856984" cy="4365104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800" dirty="0"/>
              <a:t>применяется для ионного очищения организма, с помощью ионизированного массажа ног через </a:t>
            </a:r>
            <a:r>
              <a:rPr lang="ru-RU" sz="2800" dirty="0" smtClean="0"/>
              <a:t>картридж/электрод </a:t>
            </a:r>
            <a:r>
              <a:rPr lang="ru-RU" sz="2800" dirty="0"/>
              <a:t>в воде, возможно осуществлять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800" dirty="0" smtClean="0"/>
              <a:t>очищение </a:t>
            </a:r>
            <a:r>
              <a:rPr lang="ru-RU" sz="2800" dirty="0"/>
              <a:t>организма в профилактических и лечебных целях</a:t>
            </a:r>
            <a:r>
              <a:rPr lang="ru-RU" sz="2800" dirty="0" smtClean="0"/>
              <a:t>: для </a:t>
            </a:r>
            <a:r>
              <a:rPr lang="ru-RU" sz="2800" dirty="0" err="1" smtClean="0"/>
              <a:t>детоксикации</a:t>
            </a:r>
            <a:r>
              <a:rPr lang="ru-RU" sz="2800" dirty="0" smtClean="0"/>
              <a:t> крови/лимфы/организма; регуляции артериального давления; уменьшения боли и воспаления при  </a:t>
            </a:r>
            <a:r>
              <a:rPr lang="ru-RU" sz="2800" dirty="0"/>
              <a:t>заболеваниях соединительной ткани, костей и суставов</a:t>
            </a:r>
            <a:r>
              <a:rPr lang="ru-RU" sz="2800" dirty="0" smtClean="0"/>
              <a:t>; </a:t>
            </a:r>
            <a:r>
              <a:rPr lang="ru-RU" sz="2800" dirty="0"/>
              <a:t>ускорения восстановления после болезней и </a:t>
            </a:r>
            <a:r>
              <a:rPr lang="ru-RU" sz="2800" dirty="0" smtClean="0"/>
              <a:t>травм; стимуляции иммунной системы; снижения веса. </a:t>
            </a: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1800199"/>
          </a:xfrm>
        </p:spPr>
        <p:txBody>
          <a:bodyPr/>
          <a:lstStyle/>
          <a:p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Аппарат </a:t>
            </a: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Ion </a:t>
            </a:r>
            <a:r>
              <a:rPr lang="en-US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Detox Spa </a:t>
            </a:r>
            <a:endParaRPr lang="ru-RU" sz="4000" b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6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1800199"/>
          </a:xfrm>
        </p:spPr>
        <p:txBody>
          <a:bodyPr/>
          <a:lstStyle/>
          <a:p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 </a:t>
            </a: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 </a:t>
            </a:r>
            <a:r>
              <a:rPr lang="en-US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Detox Spa </a:t>
            </a:r>
            <a:endParaRPr lang="ru-RU" sz="4000" b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1145"/>
            <a:ext cx="5353781" cy="401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167" y="2841145"/>
            <a:ext cx="3865563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79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852936"/>
            <a:ext cx="8856984" cy="3744416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800" dirty="0" smtClean="0"/>
              <a:t>Многофункциональная кровать-</a:t>
            </a:r>
            <a:r>
              <a:rPr lang="ru-RU" sz="2800" dirty="0" err="1" smtClean="0"/>
              <a:t>массажёр</a:t>
            </a:r>
            <a:r>
              <a:rPr lang="ru-RU" sz="2800" dirty="0" smtClean="0"/>
              <a:t> </a:t>
            </a:r>
            <a:r>
              <a:rPr lang="ru-RU" sz="2800" dirty="0" err="1"/>
              <a:t>Nuga</a:t>
            </a:r>
            <a:r>
              <a:rPr lang="ru-RU" sz="2800" dirty="0"/>
              <a:t> </a:t>
            </a:r>
            <a:r>
              <a:rPr lang="ru-RU" sz="2800" dirty="0" err="1"/>
              <a:t>Best</a:t>
            </a:r>
            <a:r>
              <a:rPr lang="ru-RU" sz="2800" dirty="0"/>
              <a:t> NM-5000 </a:t>
            </a:r>
            <a:r>
              <a:rPr lang="ru-RU" sz="2800" dirty="0" err="1"/>
              <a:t>Plus</a:t>
            </a:r>
            <a:r>
              <a:rPr lang="ru-RU" sz="2800" dirty="0"/>
              <a:t>, </a:t>
            </a:r>
            <a:r>
              <a:rPr lang="ru-RU" sz="2800" dirty="0" smtClean="0"/>
              <a:t>сочетает </a:t>
            </a:r>
            <a:r>
              <a:rPr lang="ru-RU" sz="2800" dirty="0"/>
              <a:t>в себе различные методы оздоровления</a:t>
            </a:r>
            <a:r>
              <a:rPr lang="ru-RU" sz="2800" dirty="0" smtClean="0"/>
              <a:t>: </a:t>
            </a:r>
            <a:r>
              <a:rPr lang="ru-RU" sz="2800" dirty="0" err="1" smtClean="0"/>
              <a:t>рефлексотерапевтического</a:t>
            </a:r>
            <a:r>
              <a:rPr lang="ru-RU" sz="2800" dirty="0" smtClean="0"/>
              <a:t> </a:t>
            </a:r>
            <a:r>
              <a:rPr lang="ru-RU" sz="2800" dirty="0"/>
              <a:t>воздействия</a:t>
            </a:r>
            <a:r>
              <a:rPr lang="ru-RU" sz="2800" dirty="0" smtClean="0"/>
              <a:t>, мануальной </a:t>
            </a:r>
            <a:r>
              <a:rPr lang="ru-RU" sz="2800" dirty="0"/>
              <a:t>терапии</a:t>
            </a:r>
            <a:r>
              <a:rPr lang="ru-RU" sz="2800" dirty="0" smtClean="0"/>
              <a:t>, физиотерапии </a:t>
            </a:r>
            <a:r>
              <a:rPr lang="ru-RU" sz="2800" dirty="0"/>
              <a:t>инфракрасным излучением</a:t>
            </a:r>
            <a:r>
              <a:rPr lang="ru-RU" sz="2800" dirty="0" smtClean="0"/>
              <a:t>, низкочастотной </a:t>
            </a:r>
            <a:r>
              <a:rPr lang="ru-RU" sz="2800" dirty="0" err="1"/>
              <a:t>миостимуляциии</a:t>
            </a:r>
            <a:r>
              <a:rPr lang="ru-RU" sz="2800" dirty="0"/>
              <a:t> </a:t>
            </a:r>
            <a:r>
              <a:rPr lang="ru-RU" sz="2800" dirty="0" smtClean="0"/>
              <a:t>пр.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800" dirty="0" smtClean="0"/>
              <a:t>Тип массажа: электроимпульсный (зоны воздействия: бедра, ягодицы, живот), </a:t>
            </a:r>
            <a:r>
              <a:rPr lang="ru-RU" sz="2800" dirty="0" err="1" smtClean="0"/>
              <a:t>тепловой+роликовый</a:t>
            </a:r>
            <a:r>
              <a:rPr lang="ru-RU" sz="2800" dirty="0" smtClean="0"/>
              <a:t> </a:t>
            </a:r>
            <a:r>
              <a:rPr lang="ru-RU" sz="2800" dirty="0"/>
              <a:t>(зоны воздействия: спина</a:t>
            </a:r>
            <a:r>
              <a:rPr lang="ru-RU" sz="2800" dirty="0" smtClean="0"/>
              <a:t>, плечи, шея).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1656183"/>
          </a:xfrm>
        </p:spPr>
        <p:txBody>
          <a:bodyPr/>
          <a:lstStyle/>
          <a:p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Массажная </a:t>
            </a: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кровать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Nuga</a:t>
            </a:r>
            <a:r>
              <a:rPr lang="ru-RU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</a:t>
            </a:r>
            <a:r>
              <a:rPr lang="ru-RU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NM-5000 </a:t>
            </a:r>
            <a:r>
              <a:rPr lang="ru-RU" sz="4000" b="1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Plus</a:t>
            </a:r>
            <a:endParaRPr lang="ru-RU" sz="4000" b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80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708920"/>
            <a:ext cx="8712968" cy="3960440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2800" dirty="0" smtClean="0"/>
              <a:t>1. </a:t>
            </a:r>
            <a:r>
              <a:rPr lang="ru-RU" sz="28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Спирометрия</a:t>
            </a:r>
            <a:r>
              <a:rPr lang="ru-RU" sz="2800" b="1" dirty="0" smtClean="0"/>
              <a:t> </a:t>
            </a:r>
            <a:r>
              <a:rPr lang="ru-RU" sz="2800" dirty="0" smtClean="0"/>
              <a:t>студентов и спортсменов (различных: пола, возраста, физической подготовленности и видов спорта), с оценкой объемных и скоростных параметров внешнего дыхания. 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2800" dirty="0" smtClean="0"/>
              <a:t>2. </a:t>
            </a:r>
            <a:r>
              <a:rPr lang="ru-RU" sz="2800" b="1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Реовазография</a:t>
            </a:r>
            <a:r>
              <a:rPr lang="ru-RU" sz="28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и </a:t>
            </a:r>
            <a:r>
              <a:rPr lang="ru-RU" sz="28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интегральная реография </a:t>
            </a:r>
            <a:r>
              <a:rPr lang="ru-RU" sz="2800" b="1" dirty="0" smtClean="0"/>
              <a:t> </a:t>
            </a:r>
            <a:r>
              <a:rPr lang="ru-RU" sz="2800" dirty="0" smtClean="0"/>
              <a:t>спорт-</a:t>
            </a:r>
            <a:r>
              <a:rPr lang="ru-RU" sz="2800" dirty="0" err="1" smtClean="0"/>
              <a:t>сменов</a:t>
            </a:r>
            <a:r>
              <a:rPr lang="ru-RU" sz="2800" dirty="0" smtClean="0"/>
              <a:t> </a:t>
            </a:r>
            <a:r>
              <a:rPr lang="ru-RU" sz="28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dirty="0" smtClean="0"/>
              <a:t>изучение кровообращения методом различных видов спорта. Оценка импедансометрических параметров. Выявление асимметрии кровотока в конечностях спортсменов.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196752"/>
            <a:ext cx="9144000" cy="1152127"/>
          </a:xfrm>
        </p:spPr>
        <p:txBody>
          <a:bodyPr/>
          <a:lstStyle/>
          <a:p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Направления </a:t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научно-исследовательской деятельности</a:t>
            </a:r>
            <a:endParaRPr lang="ru-RU" sz="400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53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915" y="548680"/>
            <a:ext cx="9144000" cy="1872207"/>
          </a:xfrm>
        </p:spPr>
        <p:txBody>
          <a:bodyPr/>
          <a:lstStyle/>
          <a:p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Массажная </a:t>
            </a: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кровать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Nuga</a:t>
            </a:r>
            <a:r>
              <a:rPr lang="ru-RU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</a:t>
            </a:r>
            <a:r>
              <a:rPr lang="ru-RU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NM-5000 </a:t>
            </a:r>
            <a:r>
              <a:rPr lang="ru-RU" sz="4000" b="1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Plus</a:t>
            </a:r>
            <a:endParaRPr lang="ru-RU" sz="4000" b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31112"/>
            <a:ext cx="6480720" cy="4222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10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564904"/>
            <a:ext cx="8856984" cy="4032448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800" dirty="0"/>
              <a:t>П</a:t>
            </a:r>
            <a:r>
              <a:rPr lang="ru-RU" sz="2800" dirty="0" smtClean="0"/>
              <a:t>озволяет осуществлять </a:t>
            </a:r>
            <a:r>
              <a:rPr lang="ru-RU" sz="2800" dirty="0"/>
              <a:t>анализ </a:t>
            </a:r>
            <a:r>
              <a:rPr lang="ru-RU" sz="2800" dirty="0" smtClean="0"/>
              <a:t>процессов </a:t>
            </a:r>
            <a:r>
              <a:rPr lang="ru-RU" sz="2800" dirty="0"/>
              <a:t>свободно-радикального </a:t>
            </a:r>
            <a:r>
              <a:rPr lang="ru-RU" sz="2800" dirty="0" smtClean="0"/>
              <a:t>окисления, степени </a:t>
            </a:r>
            <a:r>
              <a:rPr lang="ru-RU" sz="2800" dirty="0" err="1"/>
              <a:t>окисленности</a:t>
            </a:r>
            <a:r>
              <a:rPr lang="ru-RU" sz="2800" dirty="0"/>
              <a:t> </a:t>
            </a:r>
            <a:r>
              <a:rPr lang="ru-RU" sz="2800" dirty="0" err="1" smtClean="0"/>
              <a:t>биоло-гического</a:t>
            </a:r>
            <a:r>
              <a:rPr lang="ru-RU" sz="2800" dirty="0" smtClean="0"/>
              <a:t> </a:t>
            </a:r>
            <a:r>
              <a:rPr lang="ru-RU" sz="2800" dirty="0"/>
              <a:t>материала, продуктов питания и других </a:t>
            </a:r>
            <a:r>
              <a:rPr lang="ru-RU" sz="2800" dirty="0" err="1" smtClean="0"/>
              <a:t>суб-стратов</a:t>
            </a:r>
            <a:r>
              <a:rPr lang="ru-RU" sz="2800" dirty="0" smtClean="0"/>
              <a:t>, состояния </a:t>
            </a:r>
            <a:r>
              <a:rPr lang="ru-RU" sz="2800" dirty="0" err="1"/>
              <a:t>прооксидантных</a:t>
            </a:r>
            <a:r>
              <a:rPr lang="ru-RU" sz="2800" dirty="0"/>
              <a:t> и </a:t>
            </a:r>
            <a:r>
              <a:rPr lang="ru-RU" sz="2800" dirty="0" smtClean="0"/>
              <a:t>антиоксидантных систем </a:t>
            </a:r>
            <a:r>
              <a:rPr lang="ru-RU" sz="2800" dirty="0"/>
              <a:t>человека и </a:t>
            </a:r>
            <a:r>
              <a:rPr lang="ru-RU" sz="2800" dirty="0" smtClean="0"/>
              <a:t>животных, антиоксидантной актив-</a:t>
            </a:r>
            <a:r>
              <a:rPr lang="ru-RU" sz="2800" dirty="0" err="1" smtClean="0"/>
              <a:t>ности</a:t>
            </a:r>
            <a:r>
              <a:rPr lang="ru-RU" sz="2800" dirty="0" smtClean="0"/>
              <a:t> </a:t>
            </a:r>
            <a:r>
              <a:rPr lang="ru-RU" sz="2800" dirty="0"/>
              <a:t>фармакологических </a:t>
            </a:r>
            <a:r>
              <a:rPr lang="ru-RU" sz="2800" dirty="0" smtClean="0"/>
              <a:t>препаратов</a:t>
            </a:r>
            <a:r>
              <a:rPr lang="ru-RU" sz="2800" dirty="0"/>
              <a:t>, биологических </a:t>
            </a:r>
            <a:r>
              <a:rPr lang="ru-RU" sz="2800" dirty="0" smtClean="0"/>
              <a:t>жидкостей</a:t>
            </a:r>
            <a:r>
              <a:rPr lang="ru-RU" sz="2800" dirty="0"/>
              <a:t>, косметологических средств и пищевых </a:t>
            </a:r>
            <a:r>
              <a:rPr lang="ru-RU" sz="2800" dirty="0" err="1" smtClean="0"/>
              <a:t>доба-вок</a:t>
            </a:r>
            <a:r>
              <a:rPr lang="ru-RU" sz="2800" dirty="0" smtClean="0"/>
              <a:t>, функциональной </a:t>
            </a:r>
            <a:r>
              <a:rPr lang="ru-RU" sz="2800" dirty="0"/>
              <a:t>активности клеток </a:t>
            </a:r>
            <a:r>
              <a:rPr lang="ru-RU" sz="2800" dirty="0" smtClean="0"/>
              <a:t>крови, микро-биологической </a:t>
            </a:r>
            <a:r>
              <a:rPr lang="ru-RU" sz="2800" dirty="0"/>
              <a:t>чистоты </a:t>
            </a:r>
            <a:r>
              <a:rPr lang="ru-RU" sz="2800" dirty="0" smtClean="0"/>
              <a:t>продуктов </a:t>
            </a:r>
            <a:r>
              <a:rPr lang="ru-RU" sz="2800" dirty="0"/>
              <a:t>питания, </a:t>
            </a:r>
            <a:r>
              <a:rPr lang="ru-RU" sz="2800" dirty="0" smtClean="0"/>
              <a:t>воды и пр.</a:t>
            </a: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124744"/>
            <a:ext cx="9144000" cy="1440159"/>
          </a:xfrm>
        </p:spPr>
        <p:txBody>
          <a:bodyPr/>
          <a:lstStyle/>
          <a:p>
            <a:r>
              <a:rPr lang="ru-RU" sz="4000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Хемилюминометр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М</a:t>
            </a:r>
            <a:r>
              <a:rPr lang="en-US" sz="4000" b="1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inilum</a:t>
            </a:r>
            <a:r>
              <a:rPr lang="en-US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® </a:t>
            </a:r>
            <a:r>
              <a:rPr lang="en-US" sz="4000" b="1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Lum</a:t>
            </a:r>
            <a:r>
              <a:rPr lang="en-US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100</a:t>
            </a:r>
            <a:endParaRPr lang="ru-RU" sz="4000" b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3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124744"/>
            <a:ext cx="9144000" cy="1440159"/>
          </a:xfrm>
        </p:spPr>
        <p:txBody>
          <a:bodyPr/>
          <a:lstStyle/>
          <a:p>
            <a:r>
              <a:rPr lang="ru-RU" sz="4000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Хемилюминометр</a:t>
            </a:r>
            <a:r>
              <a:rPr lang="ru-RU" sz="4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М</a:t>
            </a:r>
            <a:r>
              <a:rPr lang="en-US" sz="4000" b="1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inilum</a:t>
            </a:r>
            <a:r>
              <a:rPr lang="en-US" sz="40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® </a:t>
            </a:r>
            <a:r>
              <a:rPr lang="en-US" sz="40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L 100</a:t>
            </a:r>
            <a:endParaRPr lang="ru-RU" sz="4000" b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392524"/>
            <a:ext cx="5953968" cy="446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74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9281" y="0"/>
            <a:ext cx="7151712" cy="2311152"/>
          </a:xfrm>
        </p:spPr>
        <p:txBody>
          <a:bodyPr/>
          <a:lstStyle/>
          <a:p>
            <a:r>
              <a:rPr lang="ru-RU" altLang="ru-RU" sz="36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Спасибо за внимание</a:t>
            </a:r>
            <a:r>
              <a:rPr lang="ru-RU" altLang="ru-RU" sz="36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.</a:t>
            </a:r>
            <a:br>
              <a:rPr lang="ru-RU" altLang="ru-RU" sz="36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altLang="ru-RU" sz="36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altLang="ru-RU" sz="36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altLang="ru-RU" sz="36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Будем рады </a:t>
            </a:r>
            <a:br>
              <a:rPr lang="ru-RU" altLang="ru-RU" sz="36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altLang="ru-RU" sz="36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взаимовыгодному сотрудничеству.</a:t>
            </a:r>
            <a:endParaRPr lang="en-US" altLang="ru-RU" sz="4000" b="1" dirty="0" smtClean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04937" y="3440252"/>
            <a:ext cx="50760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+mn-lt"/>
              </a:rPr>
              <a:t>КОНТАКТЫ</a:t>
            </a:r>
          </a:p>
          <a:p>
            <a:pPr algn="l"/>
            <a:endParaRPr lang="ru-RU" dirty="0" smtClean="0">
              <a:latin typeface="+mn-lt"/>
            </a:endParaRPr>
          </a:p>
          <a:p>
            <a:pPr algn="l"/>
            <a:r>
              <a:rPr lang="ru-RU" dirty="0" smtClean="0">
                <a:latin typeface="+mn-lt"/>
              </a:rPr>
              <a:t>*   </a:t>
            </a:r>
            <a:r>
              <a:rPr lang="ru-RU" dirty="0" smtClean="0">
                <a:latin typeface="+mn-lt"/>
              </a:rPr>
              <a:t>Маслова Ирина Николаевна</a:t>
            </a:r>
            <a:endParaRPr lang="ru-RU" dirty="0" smtClean="0">
              <a:latin typeface="+mn-lt"/>
            </a:endParaRPr>
          </a:p>
          <a:p>
            <a:pPr algn="l"/>
            <a:r>
              <a:rPr lang="ru-RU" dirty="0" smtClean="0">
                <a:latin typeface="+mn-lt"/>
              </a:rPr>
              <a:t>Проректор </a:t>
            </a:r>
            <a:r>
              <a:rPr lang="ru-RU" dirty="0">
                <a:latin typeface="+mn-lt"/>
              </a:rPr>
              <a:t>по научно-исследовательской деятельности </a:t>
            </a:r>
            <a:r>
              <a:rPr lang="ru-RU" dirty="0" smtClean="0">
                <a:latin typeface="+mn-lt"/>
              </a:rPr>
              <a:t>ВГАС, </a:t>
            </a:r>
            <a:r>
              <a:rPr lang="ru-RU" dirty="0" err="1" smtClean="0">
                <a:latin typeface="+mn-lt"/>
              </a:rPr>
              <a:t>д.п.н</a:t>
            </a:r>
            <a:r>
              <a:rPr lang="ru-RU" dirty="0">
                <a:latin typeface="+mn-lt"/>
              </a:rPr>
              <a:t>., доцент</a:t>
            </a:r>
          </a:p>
          <a:p>
            <a:pPr algn="l"/>
            <a:r>
              <a:rPr lang="ru-RU" dirty="0">
                <a:latin typeface="+mn-lt"/>
              </a:rPr>
              <a:t>Тел: +74732800271 (добавочный 127)</a:t>
            </a:r>
          </a:p>
          <a:p>
            <a:pPr algn="l"/>
            <a:endParaRPr lang="ru-RU" dirty="0">
              <a:latin typeface="+mn-lt"/>
            </a:endParaRPr>
          </a:p>
          <a:p>
            <a:pPr algn="l"/>
            <a:endParaRPr lang="ru-RU" dirty="0">
              <a:latin typeface="+mn-lt"/>
            </a:endParaRPr>
          </a:p>
          <a:p>
            <a:pPr algn="l"/>
            <a:r>
              <a:rPr lang="ru-RU" dirty="0" smtClean="0">
                <a:latin typeface="+mn-lt"/>
              </a:rPr>
              <a:t>*   </a:t>
            </a:r>
            <a:r>
              <a:rPr lang="ru-RU" dirty="0">
                <a:latin typeface="+mn-lt"/>
              </a:rPr>
              <a:t>Седоченко Светлана Владимировна</a:t>
            </a:r>
          </a:p>
          <a:p>
            <a:pPr algn="l"/>
            <a:r>
              <a:rPr lang="ru-RU" dirty="0">
                <a:latin typeface="+mn-lt"/>
              </a:rPr>
              <a:t>Зав. </a:t>
            </a:r>
            <a:r>
              <a:rPr lang="ru-RU" dirty="0" smtClean="0">
                <a:latin typeface="+mn-lt"/>
              </a:rPr>
              <a:t>учебной лабораторией </a:t>
            </a:r>
            <a:r>
              <a:rPr lang="ru-RU" dirty="0">
                <a:latin typeface="+mn-lt"/>
              </a:rPr>
              <a:t>№1, </a:t>
            </a:r>
            <a:r>
              <a:rPr lang="ru-RU" dirty="0" err="1" smtClean="0">
                <a:latin typeface="+mn-lt"/>
              </a:rPr>
              <a:t>к.п.н</a:t>
            </a:r>
            <a:r>
              <a:rPr lang="ru-RU" dirty="0" smtClean="0">
                <a:latin typeface="+mn-lt"/>
              </a:rPr>
              <a:t>, </a:t>
            </a:r>
            <a:r>
              <a:rPr lang="ru-RU" dirty="0" smtClean="0">
                <a:latin typeface="+mn-lt"/>
              </a:rPr>
              <a:t>доцент</a:t>
            </a:r>
            <a:endParaRPr lang="ru-RU" dirty="0" smtClean="0">
              <a:latin typeface="+mn-lt"/>
            </a:endParaRPr>
          </a:p>
          <a:p>
            <a:pPr algn="l"/>
            <a:r>
              <a:rPr lang="ru-RU" dirty="0" smtClean="0">
                <a:latin typeface="+mn-lt"/>
              </a:rPr>
              <a:t>ведущий </a:t>
            </a:r>
            <a:r>
              <a:rPr lang="ru-RU" dirty="0">
                <a:latin typeface="+mn-lt"/>
              </a:rPr>
              <a:t>научный </a:t>
            </a:r>
            <a:r>
              <a:rPr lang="ru-RU" dirty="0" smtClean="0">
                <a:latin typeface="+mn-lt"/>
              </a:rPr>
              <a:t>сотрудник ВГАС</a:t>
            </a:r>
            <a:endParaRPr lang="ru-RU" dirty="0">
              <a:latin typeface="+mn-lt"/>
            </a:endParaRPr>
          </a:p>
          <a:p>
            <a:pPr algn="l"/>
            <a:r>
              <a:rPr lang="ru-RU" dirty="0">
                <a:latin typeface="+mn-lt"/>
              </a:rPr>
              <a:t>Тел: +74732800271 (добавочный 125)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696" y="5373216"/>
            <a:ext cx="1016511" cy="1112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02" y="3487309"/>
            <a:ext cx="1213363" cy="171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008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484784"/>
            <a:ext cx="8712968" cy="5373216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2800" dirty="0" smtClean="0"/>
              <a:t>3. </a:t>
            </a:r>
            <a:r>
              <a:rPr lang="ru-RU" sz="28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Стабилометрия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2800" dirty="0" smtClean="0"/>
              <a:t>спортсменов </a:t>
            </a:r>
            <a:r>
              <a:rPr lang="ru-RU" sz="2800" dirty="0"/>
              <a:t>различных видов </a:t>
            </a:r>
            <a:r>
              <a:rPr lang="ru-RU" sz="2800" dirty="0" smtClean="0"/>
              <a:t>спорта, возраста, пола и уровня подготовленности, </a:t>
            </a:r>
            <a:r>
              <a:rPr lang="ru-RU" sz="2800" dirty="0"/>
              <a:t>с анализом динамики данных при выполнении </a:t>
            </a:r>
            <a:r>
              <a:rPr lang="ru-RU" sz="2800" dirty="0" smtClean="0"/>
              <a:t>ими </a:t>
            </a:r>
            <a:r>
              <a:rPr lang="ru-RU" sz="2800" dirty="0"/>
              <a:t>различных </a:t>
            </a:r>
            <a:r>
              <a:rPr lang="ru-RU" sz="2800" dirty="0" smtClean="0"/>
              <a:t>двигательных </a:t>
            </a:r>
            <a:r>
              <a:rPr lang="ru-RU" sz="2800" dirty="0"/>
              <a:t>или </a:t>
            </a:r>
            <a:r>
              <a:rPr lang="ru-RU" sz="2800" dirty="0" smtClean="0"/>
              <a:t>сенсорных заданий. </a:t>
            </a:r>
            <a:r>
              <a:rPr lang="ru-RU" sz="2800" dirty="0"/>
              <a:t>Используется более 10 методик стабилометрии.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2800" dirty="0" smtClean="0"/>
              <a:t>Анализ </a:t>
            </a:r>
            <a:r>
              <a:rPr lang="ru-RU" sz="2800" dirty="0"/>
              <a:t>воздействия стабилографического тренинга с биологической обратной связью (БОС-тренинг) на устойчивость и равновесие спортсменов</a:t>
            </a:r>
            <a:r>
              <a:rPr lang="ru-RU" sz="2800" dirty="0" smtClean="0"/>
              <a:t>. Полученные </a:t>
            </a:r>
            <a:r>
              <a:rPr lang="ru-RU" sz="2800" dirty="0"/>
              <a:t>результаты доказывают, что при использовании </a:t>
            </a:r>
            <a:r>
              <a:rPr lang="ru-RU" sz="2800" dirty="0" smtClean="0"/>
              <a:t>БОС-тренинга </a:t>
            </a:r>
            <a:r>
              <a:rPr lang="ru-RU" sz="2800" dirty="0"/>
              <a:t>повышается устойчивость и равновесие </a:t>
            </a:r>
            <a:r>
              <a:rPr lang="ru-RU" sz="2800" dirty="0" smtClean="0"/>
              <a:t>спортсменов.</a:t>
            </a:r>
          </a:p>
        </p:txBody>
      </p:sp>
    </p:spTree>
    <p:extLst>
      <p:ext uri="{BB962C8B-B14F-4D97-AF65-F5344CB8AC3E}">
        <p14:creationId xmlns:p14="http://schemas.microsoft.com/office/powerpoint/2010/main" val="18633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5040560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2800" dirty="0" smtClean="0"/>
              <a:t>4. </a:t>
            </a:r>
            <a:r>
              <a:rPr lang="ru-RU" sz="2800" dirty="0"/>
              <a:t>Исследование </a:t>
            </a:r>
            <a:r>
              <a:rPr lang="ru-RU" sz="28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адаптационного </a:t>
            </a:r>
            <a:r>
              <a:rPr lang="ru-RU" sz="28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уровня </a:t>
            </a:r>
            <a:r>
              <a:rPr lang="ru-RU" sz="2800" dirty="0" smtClean="0"/>
              <a:t>испытуемых различного пола, возраста, физической подготовленности, а так же </a:t>
            </a:r>
            <a:r>
              <a:rPr lang="ru-RU" sz="2800" dirty="0"/>
              <a:t>спортсменов различных видов спорта. Исследование оценивается в динамике (сравниваются результаты: до и после нагрузки или в разное время суток, или в разные периоды тренировочных циклов). Сравнение результатов </a:t>
            </a:r>
            <a:r>
              <a:rPr lang="ru-RU" sz="2800" dirty="0" smtClean="0"/>
              <a:t>расчетных способов определения </a:t>
            </a:r>
            <a:r>
              <a:rPr lang="ru-RU" sz="2800" dirty="0"/>
              <a:t>уровня адаптации и данных аппаратной методики «Адаптолог-эксперт</a:t>
            </a:r>
            <a:r>
              <a:rPr lang="ru-RU" sz="2800" dirty="0" smtClean="0"/>
              <a:t>».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2800" dirty="0" smtClean="0"/>
              <a:t>5. </a:t>
            </a:r>
            <a:r>
              <a:rPr lang="ru-RU" sz="28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Анализ </a:t>
            </a:r>
            <a:r>
              <a:rPr lang="ru-RU" sz="28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состава тела </a:t>
            </a:r>
            <a:r>
              <a:rPr lang="ru-RU" sz="2800" dirty="0"/>
              <a:t>спортсменов и не спортсменов на анализаторе  жировой массы </a:t>
            </a:r>
            <a:r>
              <a:rPr lang="ru-RU" sz="2800" dirty="0" err="1"/>
              <a:t>Tanita</a:t>
            </a:r>
            <a:r>
              <a:rPr lang="ru-RU" sz="2800" dirty="0"/>
              <a:t> BC-418 MA. </a:t>
            </a:r>
          </a:p>
        </p:txBody>
      </p:sp>
    </p:spTree>
    <p:extLst>
      <p:ext uri="{BB962C8B-B14F-4D97-AF65-F5344CB8AC3E}">
        <p14:creationId xmlns:p14="http://schemas.microsoft.com/office/powerpoint/2010/main" val="146910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556792"/>
            <a:ext cx="8856984" cy="5301208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2800" dirty="0" smtClean="0"/>
              <a:t>6. </a:t>
            </a:r>
            <a:r>
              <a:rPr lang="ru-RU" sz="28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Психофизиологические и психологические тестирования</a:t>
            </a:r>
            <a:r>
              <a:rPr lang="ru-RU" sz="2800" dirty="0" smtClean="0"/>
              <a:t>, </a:t>
            </a:r>
            <a:r>
              <a:rPr lang="ru-RU" sz="2800" dirty="0"/>
              <a:t>с оценкой </a:t>
            </a:r>
            <a:r>
              <a:rPr lang="ru-RU" sz="2800" dirty="0" smtClean="0"/>
              <a:t>актуальных </a:t>
            </a:r>
            <a:r>
              <a:rPr lang="ru-RU" sz="2800" dirty="0"/>
              <a:t>параметров. 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2800" dirty="0" smtClean="0"/>
              <a:t>7. </a:t>
            </a:r>
            <a:r>
              <a:rPr lang="ru-RU" sz="2800" dirty="0"/>
              <a:t>Проведение теста PWC170 у спортсменов различных видов спорта </a:t>
            </a:r>
            <a:r>
              <a:rPr lang="ru-RU" sz="2800" dirty="0" smtClean="0"/>
              <a:t>с мониторингом электро-кардиографических (ЭКГ) </a:t>
            </a:r>
            <a:r>
              <a:rPr lang="ru-RU" sz="2800" dirty="0"/>
              <a:t>параметров в покое, в процессе </a:t>
            </a:r>
            <a:r>
              <a:rPr lang="ru-RU" sz="2800" dirty="0" smtClean="0"/>
              <a:t>нагрузки</a:t>
            </a:r>
            <a:r>
              <a:rPr lang="ru-RU" sz="2800" dirty="0"/>
              <a:t> и в период 12-минутного восстановления</a:t>
            </a:r>
            <a:r>
              <a:rPr lang="ru-RU" sz="2800" dirty="0" smtClean="0"/>
              <a:t>, с оценкой выносливости</a:t>
            </a:r>
            <a:r>
              <a:rPr lang="ru-RU" sz="2800" dirty="0"/>
              <a:t>, МПК, </a:t>
            </a:r>
            <a:r>
              <a:rPr lang="ru-RU" sz="2800" dirty="0" smtClean="0"/>
              <a:t>ЧСС, индекса хронотропного </a:t>
            </a:r>
            <a:r>
              <a:rPr lang="ru-RU" sz="2800" dirty="0"/>
              <a:t>резерва,</a:t>
            </a:r>
            <a:r>
              <a:rPr lang="ru-RU" sz="2800" dirty="0" smtClean="0"/>
              <a:t> производительности левого желудочка и ЭКГ параметров.</a:t>
            </a:r>
            <a:endParaRPr lang="ru-RU" sz="2800" dirty="0"/>
          </a:p>
          <a:p>
            <a:pPr marL="0" indent="0" algn="just">
              <a:spcBef>
                <a:spcPts val="600"/>
              </a:spcBef>
              <a:buNone/>
            </a:pPr>
            <a:r>
              <a:rPr lang="ru-RU" sz="2800" dirty="0" smtClean="0"/>
              <a:t>8. </a:t>
            </a:r>
            <a:r>
              <a:rPr lang="ru-RU" sz="28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Электроэнцефалографические исследования </a:t>
            </a:r>
            <a:r>
              <a:rPr lang="ru-RU" sz="2800" dirty="0" smtClean="0"/>
              <a:t>в покое с открытыми/закрытыми глазами и при выполнении стандартных и специальных проб и заданий.</a:t>
            </a:r>
            <a:endParaRPr lang="ru-RU" sz="2800" dirty="0"/>
          </a:p>
          <a:p>
            <a:pPr marL="0" indent="0" algn="just">
              <a:spcBef>
                <a:spcPts val="600"/>
              </a:spcBef>
              <a:buNone/>
            </a:pPr>
            <a:r>
              <a:rPr lang="ru-RU" sz="2800" dirty="0" smtClean="0"/>
              <a:t>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3856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476672"/>
            <a:ext cx="8623720" cy="6264696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2800" dirty="0" smtClean="0"/>
              <a:t>10</a:t>
            </a:r>
            <a:r>
              <a:rPr lang="ru-RU" sz="2800" dirty="0"/>
              <a:t>. </a:t>
            </a:r>
            <a:r>
              <a:rPr lang="ru-RU" sz="28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электронейромиография </a:t>
            </a:r>
            <a:endParaRPr lang="ru-RU" sz="2800" b="1" dirty="0" smtClean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28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ru-RU" sz="28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ЭМНГ</a:t>
            </a:r>
            <a:r>
              <a:rPr lang="ru-RU" sz="28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2800" dirty="0" smtClean="0"/>
              <a:t>интерференционная </a:t>
            </a:r>
            <a:r>
              <a:rPr lang="ru-RU" sz="2800" dirty="0"/>
              <a:t>с  регистрацией </a:t>
            </a:r>
            <a:r>
              <a:rPr lang="ru-RU" sz="2800" dirty="0" smtClean="0"/>
              <a:t>суммарной биоэлектрической активности </a:t>
            </a:r>
            <a:r>
              <a:rPr lang="ru-RU" sz="2800" dirty="0"/>
              <a:t>мышц в покое и при различных режимах напряжения с помощью поверхностных </a:t>
            </a:r>
            <a:r>
              <a:rPr lang="ru-RU" sz="2800" dirty="0" smtClean="0"/>
              <a:t>электродов, со спектральным анализом, регистрацией частоты, амплитудного размаха, числа и амплитуды </a:t>
            </a:r>
            <a:r>
              <a:rPr lang="ru-RU" sz="2800" dirty="0" err="1" smtClean="0"/>
              <a:t>турнов</a:t>
            </a:r>
            <a:r>
              <a:rPr lang="ru-RU" sz="2800" dirty="0" smtClean="0"/>
              <a:t>.   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2800" dirty="0" smtClean="0"/>
              <a:t>Стимуляционная ЭМНГ регистрирует появление </a:t>
            </a:r>
            <a:r>
              <a:rPr lang="ru-RU" sz="2800" dirty="0"/>
              <a:t>Н-рефлекса и М-ответа </a:t>
            </a:r>
            <a:r>
              <a:rPr lang="ru-RU" sz="2800" dirty="0" smtClean="0"/>
              <a:t>в зависимости от стимулирую-</a:t>
            </a:r>
            <a:r>
              <a:rPr lang="ru-RU" sz="2800" dirty="0" err="1" smtClean="0"/>
              <a:t>щих</a:t>
            </a:r>
            <a:r>
              <a:rPr lang="ru-RU" sz="2800" dirty="0" smtClean="0"/>
              <a:t>  импульсов, с выявлением среднего </a:t>
            </a:r>
            <a:r>
              <a:rPr lang="ru-RU" sz="2800" dirty="0"/>
              <a:t>значения </a:t>
            </a:r>
            <a:r>
              <a:rPr lang="ru-RU" sz="2800" dirty="0" smtClean="0"/>
              <a:t>амплитуды </a:t>
            </a:r>
            <a:r>
              <a:rPr lang="ru-RU" sz="2800" dirty="0"/>
              <a:t>и латентности по М-ответу и </a:t>
            </a:r>
            <a:r>
              <a:rPr lang="ru-RU" sz="2800" dirty="0" smtClean="0"/>
              <a:t>F-волне, скорости проведения нервных импульсов по </a:t>
            </a:r>
            <a:r>
              <a:rPr lang="ru-RU" sz="2800" dirty="0" err="1" smtClean="0"/>
              <a:t>двигате-льным</a:t>
            </a:r>
            <a:r>
              <a:rPr lang="ru-RU" sz="2800" dirty="0" smtClean="0"/>
              <a:t> (</a:t>
            </a:r>
            <a:r>
              <a:rPr lang="en-US" sz="2800" dirty="0" smtClean="0"/>
              <a:t>MCV)</a:t>
            </a:r>
            <a:r>
              <a:rPr lang="ru-RU" sz="2800" dirty="0" smtClean="0"/>
              <a:t> и чувствительным </a:t>
            </a:r>
            <a:r>
              <a:rPr lang="en-US" sz="2800" dirty="0" smtClean="0"/>
              <a:t>(SCV) </a:t>
            </a:r>
            <a:r>
              <a:rPr lang="ru-RU" sz="2800" dirty="0" smtClean="0"/>
              <a:t>волокнам.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6395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484784"/>
            <a:ext cx="8784976" cy="5256584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2800" dirty="0"/>
              <a:t>11. </a:t>
            </a:r>
            <a:r>
              <a:rPr lang="ru-RU" sz="28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Оценка перфузии </a:t>
            </a:r>
            <a:r>
              <a:rPr lang="ru-RU" sz="2800" b="1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микрокровотока</a:t>
            </a:r>
            <a:r>
              <a:rPr lang="ru-RU" sz="28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и </a:t>
            </a:r>
            <a:r>
              <a:rPr lang="ru-RU" sz="2800" b="1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микролимфотока</a:t>
            </a:r>
            <a:r>
              <a:rPr lang="ru-RU" sz="28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dirty="0" smtClean="0"/>
              <a:t>методом </a:t>
            </a:r>
            <a:r>
              <a:rPr lang="ru-RU" sz="2800" dirty="0"/>
              <a:t>лазерной допплеровской </a:t>
            </a:r>
            <a:r>
              <a:rPr lang="ru-RU" sz="2800" dirty="0" err="1" smtClean="0"/>
              <a:t>флоуметрии</a:t>
            </a:r>
            <a:r>
              <a:rPr lang="ru-RU" sz="2800" dirty="0" smtClean="0"/>
              <a:t> (ЛДФ) «Лазерным </a:t>
            </a:r>
            <a:r>
              <a:rPr lang="ru-RU" sz="2800" dirty="0"/>
              <a:t>анализатором </a:t>
            </a:r>
            <a:r>
              <a:rPr lang="ru-RU" sz="2800" dirty="0" smtClean="0"/>
              <a:t>капилляр-</a:t>
            </a:r>
            <a:r>
              <a:rPr lang="ru-RU" sz="2800" dirty="0" err="1" smtClean="0"/>
              <a:t>ного</a:t>
            </a:r>
            <a:r>
              <a:rPr lang="ru-RU" sz="2800" dirty="0" smtClean="0"/>
              <a:t> кровотока» </a:t>
            </a:r>
            <a:r>
              <a:rPr lang="ru-RU" sz="2800" dirty="0"/>
              <a:t>(ЛАКК-02) </a:t>
            </a:r>
            <a:r>
              <a:rPr lang="ru-RU" sz="2800" dirty="0" smtClean="0"/>
              <a:t>с графической и числовой регистрацией ЛДФ </a:t>
            </a:r>
            <a:r>
              <a:rPr lang="ru-RU" sz="2800" dirty="0"/>
              <a:t>– </a:t>
            </a:r>
            <a:r>
              <a:rPr lang="ru-RU" sz="2800" dirty="0" smtClean="0"/>
              <a:t>сигнала. Для контроля изменения </a:t>
            </a:r>
            <a:r>
              <a:rPr lang="ru-RU" sz="2800" dirty="0"/>
              <a:t>микроциркуляции крови в поверхностных слоях </a:t>
            </a:r>
            <a:r>
              <a:rPr lang="ru-RU" sz="2800" dirty="0" smtClean="0"/>
              <a:t>кожи. </a:t>
            </a:r>
            <a:endParaRPr lang="ru-RU" sz="2800" dirty="0"/>
          </a:p>
          <a:p>
            <a:pPr marL="0" indent="0" algn="just">
              <a:spcBef>
                <a:spcPts val="600"/>
              </a:spcBef>
              <a:buNone/>
            </a:pPr>
            <a:r>
              <a:rPr lang="ru-RU" sz="2800" dirty="0"/>
              <a:t>12. </a:t>
            </a:r>
            <a:r>
              <a:rPr lang="ru-RU" sz="28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Биомеханические исследования</a:t>
            </a:r>
            <a:r>
              <a:rPr lang="ru-RU" sz="2800" dirty="0" smtClean="0"/>
              <a:t>: прыжковые (с оценкой в концентрической </a:t>
            </a:r>
            <a:r>
              <a:rPr lang="ru-RU" sz="2800" dirty="0"/>
              <a:t>и эксцентрической фазах</a:t>
            </a:r>
            <a:r>
              <a:rPr lang="ru-RU" sz="2800" dirty="0" smtClean="0"/>
              <a:t> </a:t>
            </a:r>
            <a:r>
              <a:rPr lang="ru-RU" sz="2800" dirty="0"/>
              <a:t>скоростных, силовых, </a:t>
            </a:r>
            <a:r>
              <a:rPr lang="ru-RU" sz="2800" dirty="0" smtClean="0"/>
              <a:t>размерных, временных и др. параметров)  и беговые тестирования (оценка временных, скоростных, размерных</a:t>
            </a:r>
            <a:r>
              <a:rPr lang="ru-RU" sz="2800" dirty="0"/>
              <a:t>, </a:t>
            </a:r>
            <a:r>
              <a:rPr lang="ru-RU" sz="2800" dirty="0" smtClean="0"/>
              <a:t>частотных показателей).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6979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фон для презентации 2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 1">
        <a:dk1>
          <a:srgbClr val="4D4D4D"/>
        </a:dk1>
        <a:lt1>
          <a:srgbClr val="FFFFFF"/>
        </a:lt1>
        <a:dk2>
          <a:srgbClr val="4D4D4D"/>
        </a:dk2>
        <a:lt2>
          <a:srgbClr val="80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2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1FAA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3">
        <a:dk1>
          <a:srgbClr val="4D4D4D"/>
        </a:dk1>
        <a:lt1>
          <a:srgbClr val="FFFFFF"/>
        </a:lt1>
        <a:dk2>
          <a:srgbClr val="4D4D4D"/>
        </a:dk2>
        <a:lt2>
          <a:srgbClr val="1376BA"/>
        </a:lt2>
        <a:accent1>
          <a:srgbClr val="2091CB"/>
        </a:accent1>
        <a:accent2>
          <a:srgbClr val="2D76E4"/>
        </a:accent2>
        <a:accent3>
          <a:srgbClr val="FFFFFF"/>
        </a:accent3>
        <a:accent4>
          <a:srgbClr val="404040"/>
        </a:accent4>
        <a:accent5>
          <a:srgbClr val="ABC7E2"/>
        </a:accent5>
        <a:accent6>
          <a:srgbClr val="286ACF"/>
        </a:accent6>
        <a:hlink>
          <a:srgbClr val="3BAED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4">
        <a:dk1>
          <a:srgbClr val="4D4D4D"/>
        </a:dk1>
        <a:lt1>
          <a:srgbClr val="FFFFFF"/>
        </a:lt1>
        <a:dk2>
          <a:srgbClr val="4D4D4D"/>
        </a:dk2>
        <a:lt2>
          <a:srgbClr val="105A5B"/>
        </a:lt2>
        <a:accent1>
          <a:srgbClr val="167C7E"/>
        </a:accent1>
        <a:accent2>
          <a:srgbClr val="1C9495"/>
        </a:accent2>
        <a:accent3>
          <a:srgbClr val="FFFFFF"/>
        </a:accent3>
        <a:accent4>
          <a:srgbClr val="404040"/>
        </a:accent4>
        <a:accent5>
          <a:srgbClr val="ABBFC0"/>
        </a:accent5>
        <a:accent6>
          <a:srgbClr val="188687"/>
        </a:accent6>
        <a:hlink>
          <a:srgbClr val="28ACB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5">
        <a:dk1>
          <a:srgbClr val="4D4D4D"/>
        </a:dk1>
        <a:lt1>
          <a:srgbClr val="FFFFFF"/>
        </a:lt1>
        <a:dk2>
          <a:srgbClr val="4D4D4D"/>
        </a:dk2>
        <a:lt2>
          <a:srgbClr val="165A8B"/>
        </a:lt2>
        <a:accent1>
          <a:srgbClr val="27759B"/>
        </a:accent1>
        <a:accent2>
          <a:srgbClr val="3991B5"/>
        </a:accent2>
        <a:accent3>
          <a:srgbClr val="FFFFFF"/>
        </a:accent3>
        <a:accent4>
          <a:srgbClr val="404040"/>
        </a:accent4>
        <a:accent5>
          <a:srgbClr val="ACBDCB"/>
        </a:accent5>
        <a:accent6>
          <a:srgbClr val="3383A4"/>
        </a:accent6>
        <a:hlink>
          <a:srgbClr val="40A3E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6">
        <a:dk1>
          <a:srgbClr val="4D4D4D"/>
        </a:dk1>
        <a:lt1>
          <a:srgbClr val="FFFFFF"/>
        </a:lt1>
        <a:dk2>
          <a:srgbClr val="4D4D4D"/>
        </a:dk2>
        <a:lt2>
          <a:srgbClr val="42A5BC"/>
        </a:lt2>
        <a:accent1>
          <a:srgbClr val="0B70D4"/>
        </a:accent1>
        <a:accent2>
          <a:srgbClr val="61D9E4"/>
        </a:accent2>
        <a:accent3>
          <a:srgbClr val="FFFFFF"/>
        </a:accent3>
        <a:accent4>
          <a:srgbClr val="404040"/>
        </a:accent4>
        <a:accent5>
          <a:srgbClr val="AABBE6"/>
        </a:accent5>
        <a:accent6>
          <a:srgbClr val="57C4CF"/>
        </a:accent6>
        <a:hlink>
          <a:srgbClr val="2091E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фон для презентации 2</Template>
  <TotalTime>759</TotalTime>
  <Words>1554</Words>
  <Application>Microsoft Office PowerPoint</Application>
  <PresentationFormat>Экран (4:3)</PresentationFormat>
  <Paragraphs>162</Paragraphs>
  <Slides>43</Slides>
  <Notes>43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фон для презентации 2</vt:lpstr>
      <vt:lpstr>Учебная лаборатория №1</vt:lpstr>
      <vt:lpstr>Презентация PowerPoint</vt:lpstr>
      <vt:lpstr>Презентация PowerPoint</vt:lpstr>
      <vt:lpstr>Направления  научно-исследовательской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МАТЕРИАЛЬНО- ТЕХНИЧЕСКОЕ ОСНАЩЕНИЕ   УЧЕБНОЙ ЛАБОРАТОРИИ №1  ВГАС</vt:lpstr>
      <vt:lpstr>Система оценки  функционального состояния организма «Адаптолог-Эксперт»</vt:lpstr>
      <vt:lpstr>Система оценки  функционального состояния организма «Адаптолог-Эксперт»</vt:lpstr>
      <vt:lpstr>Система измерения  частоты сердечных сокращений «Activio Sport System»</vt:lpstr>
      <vt:lpstr>Система измерения  частоты сердечных сокращений «Activio Sport System»</vt:lpstr>
      <vt:lpstr>Анализатор  состава тела «Tanita BC - 418 MA»</vt:lpstr>
      <vt:lpstr>Анализатор  состава тела «Tanita BC - 418 MA»</vt:lpstr>
      <vt:lpstr>Велоэргометрический  программно-аппаратный комплекс  Поли-Спектр-Анализ - 8</vt:lpstr>
      <vt:lpstr>Велоэргометрический  программно-аппаратный комплекс  Поли-Спектр-Анализ - 8</vt:lpstr>
      <vt:lpstr>Лазерный  анализатор капиллярного кровотока    ЛАКК-02</vt:lpstr>
      <vt:lpstr>Лазерный  анализатор капиллярного кровотока    ЛАКК-02</vt:lpstr>
      <vt:lpstr>Аппаратно- программный комплекс  MUSCLELAB 4020e</vt:lpstr>
      <vt:lpstr>Аппаратно- программный комплекс  MUSCLELAB 4020e</vt:lpstr>
      <vt:lpstr>Нейромиоанализатор НМА - 4 - 01 «НЕЙРОМИАН»</vt:lpstr>
      <vt:lpstr>Нейромиоанализатор НМА - 4 - 01 «НЕЙРОМИАН»</vt:lpstr>
      <vt:lpstr>Аппаратно- программный комплекс   «НС-ПсихоТест» </vt:lpstr>
      <vt:lpstr>Аппаратно- программный комплекс   «НС-ПсихоТест» </vt:lpstr>
      <vt:lpstr>Комплекс   мониторный  кардио-респираторной системы и гидратации тканей Реоанализатор КМ-АР-01</vt:lpstr>
      <vt:lpstr>Комплекс   мониторный  кардио-респираторной системы и гидратации тканей Реоанализатор КМ-АР-01</vt:lpstr>
      <vt:lpstr>Спирометр   (серии MIR) Spirolab III OXY</vt:lpstr>
      <vt:lpstr>Спирометр  (серии MIR) Spirolab III OXY</vt:lpstr>
      <vt:lpstr>Стабилоанализатор  компьютерный с биологической обратной связью «Стабилан-01-2»</vt:lpstr>
      <vt:lpstr>Стабилоанализатор  компьютерный с биологической обратной связью «Стабилан-01-2»</vt:lpstr>
      <vt:lpstr>Электроэнцефалограф- регистратор «ЭНЦЕФАЛАН-ЭЭГР-19/26»</vt:lpstr>
      <vt:lpstr>Электроэнцефалограф- регистратор «ЭНЦЕФАЛАН-ЭЭГР-19/26»</vt:lpstr>
      <vt:lpstr>Метаболограф  Fitmate PRO</vt:lpstr>
      <vt:lpstr>Метаболограф  Fitmate PRO</vt:lpstr>
      <vt:lpstr>Аппарат  Ion Detox Spa </vt:lpstr>
      <vt:lpstr>Аппарат  Ion Detox Spa </vt:lpstr>
      <vt:lpstr>Массажная  кровать Nuga best NM-5000 Plus</vt:lpstr>
      <vt:lpstr>Массажная  кровать Nuga best NM-5000 Plus</vt:lpstr>
      <vt:lpstr>Хемилюминометр  Мinilum® Lum 100</vt:lpstr>
      <vt:lpstr>Хемилюминометр  Мinilum® L 100</vt:lpstr>
      <vt:lpstr>Спасибо за внимание.  Будем рады  взаимовыгодному сотрудничеству.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Учебная лаборатория №1</dc:title>
  <dc:creator>user</dc:creator>
  <cp:lastModifiedBy>1</cp:lastModifiedBy>
  <cp:revision>50</cp:revision>
  <dcterms:created xsi:type="dcterms:W3CDTF">2022-03-09T08:36:53Z</dcterms:created>
  <dcterms:modified xsi:type="dcterms:W3CDTF">2025-03-28T10:51:40Z</dcterms:modified>
</cp:coreProperties>
</file>